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543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5410200" y="0"/>
                </a:moveTo>
                <a:lnTo>
                  <a:pt x="0" y="0"/>
                </a:lnTo>
                <a:lnTo>
                  <a:pt x="0" y="51814"/>
                </a:lnTo>
                <a:lnTo>
                  <a:pt x="5410200" y="51814"/>
                </a:lnTo>
                <a:lnTo>
                  <a:pt x="54102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53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308609"/>
            <a:ext cx="9144000" cy="142240"/>
          </a:xfrm>
          <a:custGeom>
            <a:avLst/>
            <a:gdLst/>
            <a:ahLst/>
            <a:cxnLst/>
            <a:rect l="l" t="t" r="r" b="b"/>
            <a:pathLst>
              <a:path w="9144000" h="142240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2240"/>
                </a:lnTo>
                <a:lnTo>
                  <a:pt x="9144000" y="142240"/>
                </a:lnTo>
                <a:lnTo>
                  <a:pt x="9144000" y="91440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410200" y="440689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407152" y="497077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044940" y="0"/>
            <a:ext cx="97790" cy="622300"/>
          </a:xfrm>
          <a:custGeom>
            <a:avLst/>
            <a:gdLst/>
            <a:ahLst/>
            <a:cxnLst/>
            <a:rect l="l" t="t" r="r" b="b"/>
            <a:pathLst>
              <a:path w="97790" h="622300">
                <a:moveTo>
                  <a:pt x="27432" y="0"/>
                </a:moveTo>
                <a:lnTo>
                  <a:pt x="0" y="0"/>
                </a:lnTo>
                <a:lnTo>
                  <a:pt x="0" y="621792"/>
                </a:lnTo>
                <a:lnTo>
                  <a:pt x="27432" y="621792"/>
                </a:lnTo>
                <a:lnTo>
                  <a:pt x="27432" y="0"/>
                </a:lnTo>
                <a:close/>
              </a:path>
              <a:path w="97790" h="622300">
                <a:moveTo>
                  <a:pt x="97536" y="0"/>
                </a:moveTo>
                <a:lnTo>
                  <a:pt x="39624" y="0"/>
                </a:lnTo>
                <a:lnTo>
                  <a:pt x="39624" y="621792"/>
                </a:lnTo>
                <a:lnTo>
                  <a:pt x="97536" y="621792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025128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2" y="0"/>
                </a:moveTo>
                <a:lnTo>
                  <a:pt x="0" y="0"/>
                </a:lnTo>
                <a:lnTo>
                  <a:pt x="0" y="621792"/>
                </a:lnTo>
                <a:lnTo>
                  <a:pt x="9142" y="621792"/>
                </a:lnTo>
                <a:lnTo>
                  <a:pt x="914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974835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0" y="0"/>
                </a:moveTo>
                <a:lnTo>
                  <a:pt x="0" y="0"/>
                </a:lnTo>
                <a:lnTo>
                  <a:pt x="0" y="621792"/>
                </a:lnTo>
                <a:lnTo>
                  <a:pt x="27430" y="621792"/>
                </a:lnTo>
                <a:lnTo>
                  <a:pt x="2743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8915400" y="253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872728" y="253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2" y="0"/>
                </a:moveTo>
                <a:lnTo>
                  <a:pt x="0" y="0"/>
                </a:lnTo>
                <a:lnTo>
                  <a:pt x="0" y="585216"/>
                </a:lnTo>
                <a:lnTo>
                  <a:pt x="9142" y="585216"/>
                </a:lnTo>
                <a:lnTo>
                  <a:pt x="9142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660" y="682497"/>
            <a:ext cx="8272678" cy="547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0544" y="1734692"/>
            <a:ext cx="7242911" cy="249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icrosoft.com/eesti/haridus/veebivend/koomiksid/rus/ry" TargetMode="External"/><Relationship Id="rId3" Type="http://schemas.openxmlformats.org/officeDocument/2006/relationships/hyperlink" Target="http://content-filtering.ru/aboutus" TargetMode="External"/><Relationship Id="rId4" Type="http://schemas.openxmlformats.org/officeDocument/2006/relationships/hyperlink" Target="http://www.icensor.ru/" TargetMode="External"/><Relationship Id="rId5" Type="http://schemas.openxmlformats.org/officeDocument/2006/relationships/hyperlink" Target="http://www.kaspersky.ru/" TargetMode="External"/><Relationship Id="rId6" Type="http://schemas.openxmlformats.org/officeDocument/2006/relationships/hyperlink" Target="http://www.onlandia.org.ua/rus/" TargetMode="External"/><Relationship Id="rId7" Type="http://schemas.openxmlformats.org/officeDocument/2006/relationships/hyperlink" Target="http://www.interneshka.net/" TargetMode="External"/><Relationship Id="rId8" Type="http://schemas.openxmlformats.org/officeDocument/2006/relationships/hyperlink" Target="http://www.saferinternet.ru/" TargetMode="External"/><Relationship Id="rId9" Type="http://schemas.openxmlformats.org/officeDocument/2006/relationships/hyperlink" Target="http://content-filtering.ru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209415"/>
            <a:chOff x="0" y="0"/>
            <a:chExt cx="9144000" cy="4209415"/>
          </a:xfrm>
        </p:grpSpPr>
        <p:sp>
          <p:nvSpPr>
            <p:cNvPr id="3" name="object 3"/>
            <p:cNvSpPr/>
            <p:nvPr/>
          </p:nvSpPr>
          <p:spPr>
            <a:xfrm>
              <a:off x="5410200" y="3810001"/>
              <a:ext cx="3733800" cy="91440"/>
            </a:xfrm>
            <a:custGeom>
              <a:avLst/>
              <a:gdLst/>
              <a:ahLst/>
              <a:cxnLst/>
              <a:rect l="l" t="t" r="r" b="b"/>
              <a:pathLst>
                <a:path w="3733800" h="91439">
                  <a:moveTo>
                    <a:pt x="3733800" y="0"/>
                  </a:moveTo>
                  <a:lnTo>
                    <a:pt x="0" y="0"/>
                  </a:lnTo>
                  <a:lnTo>
                    <a:pt x="0" y="91438"/>
                  </a:lnTo>
                  <a:lnTo>
                    <a:pt x="3733800" y="91438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410200" y="3896867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733800" y="19202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0200" y="4114801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2"/>
                  </a:lnTo>
                  <a:lnTo>
                    <a:pt x="3733800" y="914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200" y="4165093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6"/>
                  </a:lnTo>
                  <a:lnTo>
                    <a:pt x="1965959" y="18286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10200" y="4200145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2"/>
                  </a:lnTo>
                  <a:lnTo>
                    <a:pt x="1965959" y="9142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160" cy="135890"/>
            </a:xfrm>
            <a:custGeom>
              <a:avLst/>
              <a:gdLst/>
              <a:ahLst/>
              <a:cxnLst/>
              <a:rect l="l" t="t" r="r" b="b"/>
              <a:pathLst>
                <a:path w="3566159" h="135889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35889">
                  <a:moveTo>
                    <a:pt x="3566160" y="101727"/>
                  </a:moveTo>
                  <a:lnTo>
                    <a:pt x="3563493" y="99060"/>
                  </a:lnTo>
                  <a:lnTo>
                    <a:pt x="1968627" y="99060"/>
                  </a:lnTo>
                  <a:lnTo>
                    <a:pt x="1965960" y="101727"/>
                  </a:lnTo>
                  <a:lnTo>
                    <a:pt x="1965960" y="132969"/>
                  </a:lnTo>
                  <a:lnTo>
                    <a:pt x="1968627" y="135636"/>
                  </a:lnTo>
                  <a:lnTo>
                    <a:pt x="3563493" y="135636"/>
                  </a:lnTo>
                  <a:lnTo>
                    <a:pt x="3566160" y="132969"/>
                  </a:lnTo>
                  <a:lnTo>
                    <a:pt x="3566160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3816097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9144000" y="0"/>
                  </a:moveTo>
                  <a:lnTo>
                    <a:pt x="0" y="0"/>
                  </a:lnTo>
                  <a:lnTo>
                    <a:pt x="0" y="77722"/>
                  </a:lnTo>
                  <a:lnTo>
                    <a:pt x="9144000" y="777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3702050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6414516" y="114300"/>
                  </a:lnTo>
                  <a:lnTo>
                    <a:pt x="6414516" y="189230"/>
                  </a:lnTo>
                  <a:lnTo>
                    <a:pt x="9144000" y="189230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796"/>
                  </a:lnTo>
                  <a:lnTo>
                    <a:pt x="9144000" y="37017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7" y="2496350"/>
              <a:ext cx="7202297" cy="66734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4804" y="389889"/>
            <a:ext cx="8637270" cy="1256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3810">
              <a:lnSpc>
                <a:spcPts val="1655"/>
              </a:lnSpc>
              <a:spcBef>
                <a:spcPts val="90"/>
              </a:spcBef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бюджетное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дошкольное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endParaRPr sz="1400">
              <a:latin typeface="Times New Roman"/>
              <a:cs typeface="Times New Roman"/>
            </a:endParaRPr>
          </a:p>
          <a:p>
            <a:pPr algn="ctr" marL="12700" marR="5080">
              <a:lnSpc>
                <a:spcPts val="1610"/>
              </a:lnSpc>
              <a:spcBef>
                <a:spcPts val="90"/>
              </a:spcBef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«Ойский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детский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сад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общеразвивающего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вида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приоритетным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осуществлением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познавательно-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речевому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направлению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детей»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405890" marR="360045" indent="-1043305">
              <a:lnSpc>
                <a:spcPts val="1580"/>
              </a:lnSpc>
              <a:spcBef>
                <a:spcPts val="5"/>
              </a:spcBef>
            </a:pP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Презентация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для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педагогов в</a:t>
            </a:r>
            <a:r>
              <a:rPr dirty="0" sz="1400" spc="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рамках</a:t>
            </a:r>
            <a:r>
              <a:rPr dirty="0" sz="1400" spc="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проведения</a:t>
            </a:r>
            <a:r>
              <a:rPr dirty="0" sz="140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мероприятий,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направленных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на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обеспечение </a:t>
            </a:r>
            <a:r>
              <a:rPr dirty="0" sz="1400" spc="-3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информационной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безопасности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 spc="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сети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Интернет</a:t>
            </a:r>
            <a:r>
              <a:rPr dirty="0" sz="14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(далее</a:t>
            </a:r>
            <a:r>
              <a:rPr dirty="0" sz="1400" spc="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Единый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урок)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3243" y="4674234"/>
            <a:ext cx="2513330" cy="16713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187960" indent="1545590">
              <a:lnSpc>
                <a:spcPts val="1610"/>
              </a:lnSpc>
              <a:spcBef>
                <a:spcPts val="200"/>
              </a:spcBef>
            </a:pPr>
            <a:r>
              <a:rPr dirty="0" sz="1400" spc="-5">
                <a:latin typeface="Times New Roman"/>
                <a:cs typeface="Times New Roman"/>
              </a:rPr>
              <a:t>Провела: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Иванова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Алёна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Владимировна</a:t>
            </a:r>
            <a:endParaRPr sz="1400">
              <a:latin typeface="Times New Roman"/>
              <a:cs typeface="Times New Roman"/>
            </a:endParaRPr>
          </a:p>
          <a:p>
            <a:pPr marL="1332865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Воспитатель</a:t>
            </a:r>
            <a:endParaRPr sz="1400">
              <a:latin typeface="Times New Roman"/>
              <a:cs typeface="Times New Roman"/>
            </a:endParaRPr>
          </a:p>
          <a:p>
            <a:pPr marL="366395" marR="5080" indent="-241300">
              <a:lnSpc>
                <a:spcPts val="1610"/>
              </a:lnSpc>
              <a:spcBef>
                <a:spcPts val="80"/>
              </a:spcBef>
            </a:pPr>
            <a:r>
              <a:rPr dirty="0" sz="1400" spc="-10">
                <a:latin typeface="Times New Roman"/>
                <a:cs typeface="Times New Roman"/>
              </a:rPr>
              <a:t>МБДОУ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«Ойский</a:t>
            </a:r>
            <a:r>
              <a:rPr dirty="0" sz="1400" spc="-5">
                <a:latin typeface="Times New Roman"/>
                <a:cs typeface="Times New Roman"/>
              </a:rPr>
              <a:t> детский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сад»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662820,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Красноярский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край,</a:t>
            </a:r>
            <a:endParaRPr sz="1400">
              <a:latin typeface="Times New Roman"/>
              <a:cs typeface="Times New Roman"/>
            </a:endParaRPr>
          </a:p>
          <a:p>
            <a:pPr algn="r" marR="151130">
              <a:lnSpc>
                <a:spcPts val="1530"/>
              </a:lnSpc>
            </a:pPr>
            <a:r>
              <a:rPr dirty="0" sz="1400" spc="-5">
                <a:latin typeface="Times New Roman"/>
                <a:cs typeface="Times New Roman"/>
              </a:rPr>
              <a:t>Ермаковский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район,</a:t>
            </a:r>
            <a:endParaRPr sz="1400">
              <a:latin typeface="Times New Roman"/>
              <a:cs typeface="Times New Roman"/>
            </a:endParaRPr>
          </a:p>
          <a:p>
            <a:pPr algn="r" marL="744220" marR="161290" indent="320040">
              <a:lnSpc>
                <a:spcPts val="1630"/>
              </a:lnSpc>
              <a:spcBef>
                <a:spcPts val="60"/>
              </a:spcBef>
            </a:pPr>
            <a:r>
              <a:rPr dirty="0" sz="1400" spc="-10">
                <a:latin typeface="Times New Roman"/>
                <a:cs typeface="Times New Roman"/>
              </a:rPr>
              <a:t>поселок Ойский,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переулок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Майский,</a:t>
            </a:r>
            <a:r>
              <a:rPr dirty="0" sz="1400" spc="-5">
                <a:latin typeface="Times New Roman"/>
                <a:cs typeface="Times New Roman"/>
              </a:rPr>
              <a:t> 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1159" y="6311900"/>
            <a:ext cx="112141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imes New Roman"/>
                <a:cs typeface="Times New Roman"/>
              </a:rPr>
              <a:t>Декабрь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2023г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5" y="3517391"/>
            <a:ext cx="3853434" cy="2890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020" y="1042543"/>
            <a:ext cx="8063865" cy="42932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 i="1">
                <a:latin typeface="Georgia"/>
                <a:cs typeface="Georgia"/>
              </a:rPr>
              <a:t>Полезные</a:t>
            </a:r>
            <a:r>
              <a:rPr dirty="0" sz="2000" spc="-75" b="1" i="1">
                <a:latin typeface="Georgia"/>
                <a:cs typeface="Georgia"/>
              </a:rPr>
              <a:t> </a:t>
            </a:r>
            <a:r>
              <a:rPr dirty="0" sz="2000" spc="-10" b="1" i="1">
                <a:latin typeface="Georgia"/>
                <a:cs typeface="Georgia"/>
              </a:rPr>
              <a:t>ссылки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ts val="2430"/>
              </a:lnSpc>
              <a:spcBef>
                <a:spcPts val="55"/>
              </a:spcBef>
              <a:buSzPct val="95000"/>
              <a:buChar char="•"/>
              <a:tabLst>
                <a:tab pos="113664" algn="l"/>
              </a:tabLst>
            </a:pPr>
            <a:r>
              <a:rPr dirty="0" sz="2000" spc="-15">
                <a:latin typeface="Georgia"/>
                <a:cs typeface="Georgia"/>
                <a:hlinkClick r:id="rId2"/>
              </a:rPr>
              <a:t>http://www.microsoft.com/eesti/haridus/veebivend/koomiksid/rus/ry </a:t>
            </a:r>
            <a:r>
              <a:rPr dirty="0" sz="2000" spc="-47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hma_rooma.html</a:t>
            </a:r>
            <a:r>
              <a:rPr dirty="0" sz="200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-</a:t>
            </a:r>
            <a:r>
              <a:rPr dirty="0" sz="2000" spc="1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молод</a:t>
            </a:r>
            <a:r>
              <a:rPr dirty="0" sz="2000" spc="-5">
                <a:latin typeface="Cambria"/>
                <a:cs typeface="Cambria"/>
              </a:rPr>
              <a:t>ѐ</a:t>
            </a:r>
            <a:r>
              <a:rPr dirty="0" sz="2000" spc="-5">
                <a:latin typeface="Georgia"/>
                <a:cs typeface="Georgia"/>
              </a:rPr>
              <a:t>жная</a:t>
            </a:r>
            <a:r>
              <a:rPr dirty="0" sz="2000" spc="-2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история</a:t>
            </a:r>
            <a:r>
              <a:rPr dirty="0" sz="2000" spc="-1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с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элементами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интерактива;</a:t>
            </a:r>
            <a:endParaRPr sz="2000">
              <a:latin typeface="Georgia"/>
              <a:cs typeface="Georgia"/>
            </a:endParaRPr>
          </a:p>
          <a:p>
            <a:pPr marL="113030" indent="-100965">
              <a:lnSpc>
                <a:spcPts val="2285"/>
              </a:lnSpc>
              <a:buSzPct val="95000"/>
              <a:buChar char="•"/>
              <a:tabLst>
                <a:tab pos="113664" algn="l"/>
              </a:tabLst>
            </a:pPr>
            <a:r>
              <a:rPr dirty="0" sz="2000" spc="-5">
                <a:latin typeface="Georgia"/>
                <a:cs typeface="Georgia"/>
                <a:hlinkClick r:id="rId3"/>
              </a:rPr>
              <a:t>http://content-filtering.ru/aboutus</a:t>
            </a:r>
            <a:r>
              <a:rPr dirty="0" sz="2000" spc="-90">
                <a:latin typeface="Georgia"/>
                <a:cs typeface="Georgia"/>
                <a:hlinkClick r:id="rId3"/>
              </a:rPr>
              <a:t> </a:t>
            </a:r>
            <a:r>
              <a:rPr dirty="0" sz="2000" spc="-5">
                <a:latin typeface="Georgia"/>
                <a:cs typeface="Georgia"/>
              </a:rPr>
              <a:t>-</a:t>
            </a:r>
            <a:r>
              <a:rPr dirty="0" sz="2000" spc="-70">
                <a:latin typeface="Georgia"/>
                <a:cs typeface="Georgia"/>
              </a:rPr>
              <a:t> </a:t>
            </a:r>
            <a:r>
              <a:rPr dirty="0" sz="2000" spc="-15">
                <a:latin typeface="Georgia"/>
                <a:cs typeface="Georgia"/>
              </a:rPr>
              <a:t>информационно-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Georgia"/>
                <a:cs typeface="Georgia"/>
              </a:rPr>
              <a:t>аналитический</a:t>
            </a:r>
            <a:r>
              <a:rPr dirty="0" sz="2000" spc="-15">
                <a:latin typeface="Georgia"/>
                <a:cs typeface="Georgia"/>
              </a:rPr>
              <a:t> </a:t>
            </a:r>
            <a:r>
              <a:rPr dirty="0" sz="2000" spc="-10">
                <a:latin typeface="Georgia"/>
                <a:cs typeface="Georgia"/>
              </a:rPr>
              <a:t>ресурс</a:t>
            </a:r>
            <a:r>
              <a:rPr dirty="0" sz="2000" spc="-15">
                <a:latin typeface="Georgia"/>
                <a:cs typeface="Georgia"/>
              </a:rPr>
              <a:t> </a:t>
            </a:r>
            <a:r>
              <a:rPr dirty="0" sz="2000" spc="-10">
                <a:latin typeface="Georgia"/>
                <a:cs typeface="Georgia"/>
              </a:rPr>
              <a:t>«Ваш личный</a:t>
            </a:r>
            <a:r>
              <a:rPr dirty="0" sz="2000" spc="-25">
                <a:latin typeface="Georgia"/>
                <a:cs typeface="Georgia"/>
              </a:rPr>
              <a:t> </a:t>
            </a:r>
            <a:r>
              <a:rPr dirty="0" sz="2000" spc="-10">
                <a:latin typeface="Georgia"/>
                <a:cs typeface="Georgia"/>
              </a:rPr>
              <a:t>Интернет»;</a:t>
            </a:r>
            <a:endParaRPr sz="2000">
              <a:latin typeface="Georgia"/>
              <a:cs typeface="Georgia"/>
            </a:endParaRPr>
          </a:p>
          <a:p>
            <a:pPr marL="113030" indent="-98425">
              <a:lnSpc>
                <a:spcPct val="100000"/>
              </a:lnSpc>
              <a:buSzPct val="95000"/>
              <a:buChar char="•"/>
              <a:tabLst>
                <a:tab pos="113664" algn="l"/>
              </a:tabLst>
            </a:pPr>
            <a:r>
              <a:rPr dirty="0" sz="2000" spc="-5">
                <a:latin typeface="Georgia"/>
                <a:cs typeface="Georgia"/>
                <a:hlinkClick r:id="rId4"/>
              </a:rPr>
              <a:t>http://www.icensor.ru</a:t>
            </a:r>
            <a:r>
              <a:rPr dirty="0" sz="2000" spc="-30">
                <a:latin typeface="Georgia"/>
                <a:cs typeface="Georgia"/>
                <a:hlinkClick r:id="rId4"/>
              </a:rPr>
              <a:t> </a:t>
            </a:r>
            <a:r>
              <a:rPr dirty="0" sz="2000" spc="-10">
                <a:latin typeface="Georgia"/>
                <a:cs typeface="Georgia"/>
              </a:rPr>
              <a:t>–</a:t>
            </a:r>
            <a:r>
              <a:rPr dirty="0" sz="2000" spc="-65">
                <a:latin typeface="Georgia"/>
                <a:cs typeface="Georgia"/>
              </a:rPr>
              <a:t> </a:t>
            </a:r>
            <a:r>
              <a:rPr dirty="0" sz="2000" spc="-10">
                <a:latin typeface="Georgia"/>
                <a:cs typeface="Georgia"/>
              </a:rPr>
              <a:t>Интернет-фильтр.</a:t>
            </a:r>
            <a:endParaRPr sz="2000">
              <a:latin typeface="Georgia"/>
              <a:cs typeface="Georgia"/>
            </a:endParaRPr>
          </a:p>
          <a:p>
            <a:pPr marL="113030" indent="-98425">
              <a:lnSpc>
                <a:spcPct val="100000"/>
              </a:lnSpc>
              <a:buSzPct val="95000"/>
              <a:buChar char="•"/>
              <a:tabLst>
                <a:tab pos="113664" algn="l"/>
              </a:tabLst>
            </a:pPr>
            <a:r>
              <a:rPr dirty="0" sz="2000" spc="-5">
                <a:latin typeface="Georgia"/>
                <a:cs typeface="Georgia"/>
                <a:hlinkClick r:id="rId5"/>
              </a:rPr>
              <a:t>http://www.kaspersky.ru </a:t>
            </a:r>
            <a:r>
              <a:rPr dirty="0" sz="2000" spc="-10">
                <a:latin typeface="Georgia"/>
                <a:cs typeface="Georgia"/>
              </a:rPr>
              <a:t>–</a:t>
            </a:r>
            <a:r>
              <a:rPr dirty="0" sz="2000" spc="-2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антивирус</a:t>
            </a:r>
            <a:r>
              <a:rPr dirty="0" sz="2000" spc="-3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«Лаборатория</a:t>
            </a:r>
            <a:r>
              <a:rPr dirty="0" sz="2000" spc="-30">
                <a:latin typeface="Georgia"/>
                <a:cs typeface="Georgia"/>
              </a:rPr>
              <a:t> </a:t>
            </a:r>
            <a:r>
              <a:rPr dirty="0" sz="2000" spc="-15">
                <a:latin typeface="Georgia"/>
                <a:cs typeface="Georgia"/>
              </a:rPr>
              <a:t>Касперского»;</a:t>
            </a:r>
            <a:endParaRPr sz="2000">
              <a:latin typeface="Georgia"/>
              <a:cs typeface="Georgia"/>
            </a:endParaRPr>
          </a:p>
          <a:p>
            <a:pPr marL="113030" indent="-98425">
              <a:lnSpc>
                <a:spcPct val="100000"/>
              </a:lnSpc>
              <a:buSzPct val="95000"/>
              <a:buChar char="•"/>
              <a:tabLst>
                <a:tab pos="113664" algn="l"/>
              </a:tabLst>
            </a:pPr>
            <a:r>
              <a:rPr dirty="0" sz="2000" spc="-5">
                <a:latin typeface="Georgia"/>
                <a:cs typeface="Georgia"/>
                <a:hlinkClick r:id="rId6"/>
              </a:rPr>
              <a:t>http://www.onlandia.org.ua/rus/</a:t>
            </a:r>
            <a:r>
              <a:rPr dirty="0" sz="2000" spc="-20">
                <a:latin typeface="Georgia"/>
                <a:cs typeface="Georgia"/>
                <a:hlinkClick r:id="rId6"/>
              </a:rPr>
              <a:t> </a:t>
            </a:r>
            <a:r>
              <a:rPr dirty="0" sz="2000" spc="-5">
                <a:latin typeface="Georgia"/>
                <a:cs typeface="Georgia"/>
              </a:rPr>
              <a:t>-</a:t>
            </a:r>
            <a:r>
              <a:rPr dirty="0" sz="2000" spc="-3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безопасная</a:t>
            </a:r>
            <a:r>
              <a:rPr dirty="0" sz="2000" spc="-3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web-зона;</a:t>
            </a:r>
            <a:endParaRPr sz="2000">
              <a:latin typeface="Georgia"/>
              <a:cs typeface="Georgia"/>
            </a:endParaRPr>
          </a:p>
          <a:p>
            <a:pPr marL="12700" marR="20447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13664" algn="l"/>
              </a:tabLst>
            </a:pPr>
            <a:r>
              <a:rPr dirty="0" sz="2000" spc="-5">
                <a:latin typeface="Georgia"/>
                <a:cs typeface="Georgia"/>
                <a:hlinkClick r:id="rId7"/>
              </a:rPr>
              <a:t>http://www.interneshka.net</a:t>
            </a:r>
            <a:r>
              <a:rPr dirty="0" sz="2000" spc="-45">
                <a:latin typeface="Georgia"/>
                <a:cs typeface="Georgia"/>
                <a:hlinkClick r:id="rId7"/>
              </a:rPr>
              <a:t> </a:t>
            </a:r>
            <a:r>
              <a:rPr dirty="0" sz="2000" spc="-10">
                <a:latin typeface="Georgia"/>
                <a:cs typeface="Georgia"/>
              </a:rPr>
              <a:t>–</a:t>
            </a:r>
            <a:r>
              <a:rPr dirty="0" sz="2000" spc="-11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международный</a:t>
            </a:r>
            <a:r>
              <a:rPr dirty="0" sz="2000" spc="-5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онлайн-конкурс</a:t>
            </a:r>
            <a:r>
              <a:rPr dirty="0" sz="2000" spc="-85">
                <a:latin typeface="Georgia"/>
                <a:cs typeface="Georgia"/>
              </a:rPr>
              <a:t> </a:t>
            </a:r>
            <a:r>
              <a:rPr dirty="0" sz="2000" spc="-30">
                <a:latin typeface="Georgia"/>
                <a:cs typeface="Georgia"/>
              </a:rPr>
              <a:t>по </a:t>
            </a:r>
            <a:r>
              <a:rPr dirty="0" sz="2000" spc="-47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бе</a:t>
            </a:r>
            <a:r>
              <a:rPr dirty="0" sz="2000" spc="-5">
                <a:latin typeface="Georgia"/>
                <a:cs typeface="Georgia"/>
              </a:rPr>
              <a:t>зопасному</a:t>
            </a:r>
            <a:r>
              <a:rPr dirty="0" sz="2000" spc="-7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использованию</a:t>
            </a:r>
            <a:r>
              <a:rPr dirty="0" sz="2000">
                <a:latin typeface="Georgia"/>
                <a:cs typeface="Georgia"/>
              </a:rPr>
              <a:t> </a:t>
            </a:r>
            <a:r>
              <a:rPr dirty="0" sz="2000" spc="-15">
                <a:latin typeface="Georgia"/>
                <a:cs typeface="Georgia"/>
              </a:rPr>
              <a:t>Интернета;</a:t>
            </a:r>
            <a:endParaRPr sz="2000">
              <a:latin typeface="Georgia"/>
              <a:cs typeface="Georgia"/>
            </a:endParaRPr>
          </a:p>
          <a:p>
            <a:pPr marL="12700" marR="177165">
              <a:lnSpc>
                <a:spcPct val="100000"/>
              </a:lnSpc>
              <a:buSzPct val="95000"/>
              <a:buChar char="•"/>
              <a:tabLst>
                <a:tab pos="113664" algn="l"/>
              </a:tabLst>
            </a:pPr>
            <a:r>
              <a:rPr dirty="0" sz="2000" spc="-5">
                <a:latin typeface="Georgia"/>
                <a:cs typeface="Georgia"/>
                <a:hlinkClick r:id="rId8"/>
              </a:rPr>
              <a:t>http://www.saferinternet.ru </a:t>
            </a:r>
            <a:r>
              <a:rPr dirty="0" sz="2000" spc="-10">
                <a:latin typeface="Georgia"/>
                <a:cs typeface="Georgia"/>
              </a:rPr>
              <a:t>– </a:t>
            </a:r>
            <a:r>
              <a:rPr dirty="0" sz="2000" spc="-5">
                <a:latin typeface="Georgia"/>
                <a:cs typeface="Georgia"/>
              </a:rPr>
              <a:t>портал Российского </a:t>
            </a:r>
            <a:r>
              <a:rPr dirty="0" sz="2000" spc="-10">
                <a:latin typeface="Georgia"/>
                <a:cs typeface="Georgia"/>
              </a:rPr>
              <a:t>Оргкомитета </a:t>
            </a:r>
            <a:r>
              <a:rPr dirty="0" sz="2000" spc="-5">
                <a:latin typeface="Georgia"/>
                <a:cs typeface="Georgia"/>
              </a:rPr>
              <a:t>по </a:t>
            </a:r>
            <a:r>
              <a:rPr dirty="0" sz="2000" spc="-47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безопасному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использованию</a:t>
            </a:r>
            <a:r>
              <a:rPr dirty="0" sz="2000" spc="10">
                <a:latin typeface="Georgia"/>
                <a:cs typeface="Georgia"/>
              </a:rPr>
              <a:t> </a:t>
            </a:r>
            <a:r>
              <a:rPr dirty="0" sz="2000" spc="-10">
                <a:latin typeface="Georgia"/>
                <a:cs typeface="Georgia"/>
              </a:rPr>
              <a:t>Интернета;</a:t>
            </a:r>
            <a:endParaRPr sz="2000">
              <a:latin typeface="Georgia"/>
              <a:cs typeface="Georgia"/>
            </a:endParaRPr>
          </a:p>
          <a:p>
            <a:pPr marL="12700" marR="1189990" indent="2540">
              <a:lnSpc>
                <a:spcPts val="2380"/>
              </a:lnSpc>
              <a:spcBef>
                <a:spcPts val="125"/>
              </a:spcBef>
              <a:buSzPct val="95000"/>
              <a:buChar char="•"/>
              <a:tabLst>
                <a:tab pos="113664" algn="l"/>
              </a:tabLst>
            </a:pPr>
            <a:r>
              <a:rPr dirty="0" sz="2000" spc="-5">
                <a:latin typeface="Georgia"/>
                <a:cs typeface="Georgia"/>
                <a:hlinkClick r:id="rId9"/>
              </a:rPr>
              <a:t>http://content-filtering.ru</a:t>
            </a:r>
            <a:r>
              <a:rPr dirty="0" sz="2000" spc="-40">
                <a:latin typeface="Georgia"/>
                <a:cs typeface="Georgia"/>
                <a:hlinkClick r:id="rId9"/>
              </a:rPr>
              <a:t> </a:t>
            </a:r>
            <a:r>
              <a:rPr dirty="0" sz="2000" spc="-10">
                <a:latin typeface="Georgia"/>
                <a:cs typeface="Georgia"/>
              </a:rPr>
              <a:t>–</a:t>
            </a:r>
            <a:r>
              <a:rPr dirty="0" sz="2000" spc="-4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Интернет</a:t>
            </a:r>
            <a:r>
              <a:rPr dirty="0" sz="2000" spc="-30">
                <a:latin typeface="Georgia"/>
                <a:cs typeface="Georgia"/>
              </a:rPr>
              <a:t> </a:t>
            </a:r>
            <a:r>
              <a:rPr dirty="0" sz="2000" spc="-15">
                <a:latin typeface="Georgia"/>
                <a:cs typeface="Georgia"/>
              </a:rPr>
              <a:t>СМИ</a:t>
            </a:r>
            <a:r>
              <a:rPr dirty="0" sz="2000" spc="-3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«Ваш</a:t>
            </a:r>
            <a:r>
              <a:rPr dirty="0" sz="2000" spc="-5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личный </a:t>
            </a:r>
            <a:r>
              <a:rPr dirty="0" sz="2000" spc="-465">
                <a:latin typeface="Georgia"/>
                <a:cs typeface="Georgia"/>
              </a:rPr>
              <a:t> </a:t>
            </a:r>
            <a:r>
              <a:rPr dirty="0" sz="2000" spc="-10">
                <a:latin typeface="Georgia"/>
                <a:cs typeface="Georgia"/>
              </a:rPr>
              <a:t>И</a:t>
            </a:r>
            <a:r>
              <a:rPr dirty="0" sz="2000" spc="-10">
                <a:latin typeface="Georgia"/>
                <a:cs typeface="Georgia"/>
              </a:rPr>
              <a:t>нтернет»;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020" y="795654"/>
            <a:ext cx="8260715" cy="5523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95320" marR="194945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Исходя</a:t>
            </a:r>
            <a:r>
              <a:rPr dirty="0" u="heavy" sz="2400" spc="-80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из</a:t>
            </a:r>
            <a:r>
              <a:rPr dirty="0" u="heavy" sz="2400" spc="-70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вышеизложенного </a:t>
            </a:r>
            <a:r>
              <a:rPr dirty="0" sz="2400" spc="-595" b="1">
                <a:latin typeface="Georgia"/>
                <a:cs typeface="Georgia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можно</a:t>
            </a:r>
            <a:r>
              <a:rPr dirty="0" u="heavy" sz="2400" spc="-50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сделать</a:t>
            </a:r>
            <a:r>
              <a:rPr dirty="0" sz="2400" spc="-15" b="1">
                <a:latin typeface="Georgia"/>
                <a:cs typeface="Georgia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вывод:</a:t>
            </a:r>
            <a:endParaRPr sz="2400">
              <a:latin typeface="Georgia"/>
              <a:cs typeface="Georgia"/>
            </a:endParaRPr>
          </a:p>
          <a:p>
            <a:pPr marL="3195320">
              <a:lnSpc>
                <a:spcPct val="100000"/>
              </a:lnSpc>
            </a:pPr>
            <a:r>
              <a:rPr dirty="0" sz="2400" spc="-5">
                <a:latin typeface="Georgia"/>
                <a:cs typeface="Georgia"/>
              </a:rPr>
              <a:t>За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последнее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десятилетие</a:t>
            </a:r>
            <a:endParaRPr sz="2400">
              <a:latin typeface="Georgia"/>
              <a:cs typeface="Georgia"/>
            </a:endParaRPr>
          </a:p>
          <a:p>
            <a:pPr marL="3195320" marR="76327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latin typeface="Georgia"/>
                <a:cs typeface="Georgia"/>
              </a:rPr>
              <a:t>интернет </a:t>
            </a:r>
            <a:r>
              <a:rPr dirty="0" sz="2400" spc="-5">
                <a:latin typeface="Georgia"/>
                <a:cs typeface="Georgia"/>
              </a:rPr>
              <a:t>стал неотъемлемой </a:t>
            </a:r>
            <a:r>
              <a:rPr dirty="0" sz="240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частью</a:t>
            </a:r>
            <a:r>
              <a:rPr dirty="0" sz="2400" spc="-4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нашей</a:t>
            </a:r>
            <a:r>
              <a:rPr dirty="0" sz="2400" spc="-5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жизни</a:t>
            </a:r>
            <a:r>
              <a:rPr dirty="0" sz="2400" spc="-1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и</a:t>
            </a:r>
            <a:r>
              <a:rPr dirty="0" sz="2400" spc="-5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жизни </a:t>
            </a:r>
            <a:r>
              <a:rPr dirty="0" sz="2400" spc="-56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н</a:t>
            </a:r>
            <a:r>
              <a:rPr dirty="0" sz="2400" spc="-10">
                <a:latin typeface="Georgia"/>
                <a:cs typeface="Georgia"/>
              </a:rPr>
              <a:t>аш</a:t>
            </a:r>
            <a:r>
              <a:rPr dirty="0" sz="2400" spc="-5">
                <a:latin typeface="Georgia"/>
                <a:cs typeface="Georgia"/>
              </a:rPr>
              <a:t>и</a:t>
            </a:r>
            <a:r>
              <a:rPr dirty="0" sz="2400">
                <a:latin typeface="Georgia"/>
                <a:cs typeface="Georgia"/>
              </a:rPr>
              <a:t>х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20">
                <a:latin typeface="Georgia"/>
                <a:cs typeface="Georgia"/>
              </a:rPr>
              <a:t>д</a:t>
            </a:r>
            <a:r>
              <a:rPr dirty="0" sz="2400" spc="-10">
                <a:latin typeface="Georgia"/>
                <a:cs typeface="Georgia"/>
              </a:rPr>
              <a:t>е</a:t>
            </a:r>
            <a:r>
              <a:rPr dirty="0" sz="2400">
                <a:latin typeface="Georgia"/>
                <a:cs typeface="Georgia"/>
              </a:rPr>
              <a:t>т</a:t>
            </a:r>
            <a:r>
              <a:rPr dirty="0" sz="2400" spc="-10">
                <a:latin typeface="Georgia"/>
                <a:cs typeface="Georgia"/>
              </a:rPr>
              <a:t>е</a:t>
            </a:r>
            <a:r>
              <a:rPr dirty="0" sz="2400" spc="-5">
                <a:latin typeface="Georgia"/>
                <a:cs typeface="Georgia"/>
              </a:rPr>
              <a:t>й</a:t>
            </a:r>
            <a:r>
              <a:rPr dirty="0" sz="2400">
                <a:latin typeface="Georgia"/>
                <a:cs typeface="Georgia"/>
              </a:rPr>
              <a:t>.</a:t>
            </a:r>
            <a:r>
              <a:rPr dirty="0" sz="2400" spc="-24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О</a:t>
            </a:r>
            <a:r>
              <a:rPr dirty="0" sz="2400">
                <a:latin typeface="Georgia"/>
                <a:cs typeface="Georgia"/>
              </a:rPr>
              <a:t>н </a:t>
            </a:r>
            <a:r>
              <a:rPr dirty="0" sz="2400" spc="10">
                <a:latin typeface="Georgia"/>
                <a:cs typeface="Georgia"/>
              </a:rPr>
              <a:t>е</a:t>
            </a:r>
            <a:r>
              <a:rPr dirty="0" sz="2400" spc="-10">
                <a:latin typeface="Georgia"/>
                <a:cs typeface="Georgia"/>
              </a:rPr>
              <a:t>с</a:t>
            </a:r>
            <a:r>
              <a:rPr dirty="0" sz="2400">
                <a:latin typeface="Georgia"/>
                <a:cs typeface="Georgia"/>
              </a:rPr>
              <a:t>ть</a:t>
            </a:r>
            <a:endParaRPr sz="2400">
              <a:latin typeface="Georgia"/>
              <a:cs typeface="Georgia"/>
            </a:endParaRPr>
          </a:p>
          <a:p>
            <a:pPr marL="319532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Georgia"/>
                <a:cs typeface="Georgia"/>
              </a:rPr>
              <a:t>практически</a:t>
            </a:r>
            <a:r>
              <a:rPr dirty="0" sz="2400" spc="-1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у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каждого,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но</a:t>
            </a:r>
            <a:endParaRPr sz="2400">
              <a:latin typeface="Georgia"/>
              <a:cs typeface="Georgia"/>
            </a:endParaRPr>
          </a:p>
          <a:p>
            <a:pPr marL="3195320" marR="942340">
              <a:lnSpc>
                <a:spcPct val="100000"/>
              </a:lnSpc>
              <a:spcBef>
                <a:spcPts val="25"/>
              </a:spcBef>
            </a:pPr>
            <a:r>
              <a:rPr dirty="0" sz="2400">
                <a:latin typeface="Georgia"/>
                <a:cs typeface="Georgia"/>
              </a:rPr>
              <a:t>при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этом </a:t>
            </a:r>
            <a:r>
              <a:rPr dirty="0" sz="2400">
                <a:latin typeface="Georgia"/>
                <a:cs typeface="Georgia"/>
              </a:rPr>
              <a:t>до</a:t>
            </a:r>
            <a:r>
              <a:rPr dirty="0" sz="2400" spc="-10">
                <a:latin typeface="Georgia"/>
                <a:cs typeface="Georgia"/>
              </a:rPr>
              <a:t> сих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пор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остаётся </a:t>
            </a:r>
            <a:r>
              <a:rPr dirty="0" sz="2400" spc="-56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загадкой.</a:t>
            </a:r>
            <a:endParaRPr sz="2400">
              <a:latin typeface="Georgia"/>
              <a:cs typeface="Georgia"/>
            </a:endParaRPr>
          </a:p>
          <a:p>
            <a:pPr marL="3195320" marR="50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Georgia"/>
                <a:cs typeface="Georgia"/>
              </a:rPr>
              <a:t>Люди </a:t>
            </a:r>
            <a:r>
              <a:rPr dirty="0" sz="2400" spc="-5">
                <a:latin typeface="Georgia"/>
                <a:cs typeface="Georgia"/>
              </a:rPr>
              <a:t>спорят между собой: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Вредна </a:t>
            </a:r>
            <a:r>
              <a:rPr dirty="0" sz="2400" i="1">
                <a:latin typeface="Georgia"/>
                <a:cs typeface="Georgia"/>
              </a:rPr>
              <a:t> </a:t>
            </a:r>
            <a:r>
              <a:rPr dirty="0" u="heavy" sz="2400" spc="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или</a:t>
            </a:r>
            <a:r>
              <a:rPr dirty="0" u="heavy" sz="2400" spc="-5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0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полезна</a:t>
            </a:r>
            <a:r>
              <a:rPr dirty="0" u="heavy" sz="2400" spc="-60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эта</a:t>
            </a:r>
            <a:r>
              <a:rPr dirty="0" sz="2400" spc="-15" i="1">
                <a:latin typeface="Georgia"/>
                <a:cs typeface="Georgia"/>
              </a:rPr>
              <a:t>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глобальная</a:t>
            </a:r>
            <a:r>
              <a:rPr dirty="0" u="heavy" sz="2400" spc="-1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сеть?</a:t>
            </a:r>
            <a:endParaRPr sz="2400">
              <a:latin typeface="Georgia"/>
              <a:cs typeface="Georgia"/>
            </a:endParaRPr>
          </a:p>
          <a:p>
            <a:pPr marL="12700" marR="1379855" indent="318262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latin typeface="Georgia"/>
                <a:cs typeface="Georgia"/>
              </a:rPr>
              <a:t>Но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всё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–таки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10">
                <a:latin typeface="Georgia"/>
                <a:cs typeface="Georgia"/>
              </a:rPr>
              <a:t>не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нужно</a:t>
            </a:r>
            <a:r>
              <a:rPr dirty="0" sz="2400" spc="-1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по </a:t>
            </a:r>
            <a:r>
              <a:rPr dirty="0" sz="2400" spc="-56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этому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поводу</a:t>
            </a:r>
            <a:r>
              <a:rPr dirty="0" sz="2400" spc="-5">
                <a:latin typeface="Georgia"/>
                <a:cs typeface="Georgia"/>
              </a:rPr>
              <a:t> разрабатывать великие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мысли.</a:t>
            </a:r>
            <a:endParaRPr sz="2400">
              <a:latin typeface="Georgia"/>
              <a:cs typeface="Georgia"/>
            </a:endParaRPr>
          </a:p>
          <a:p>
            <a:pPr marL="12700" marR="842010">
              <a:lnSpc>
                <a:spcPct val="100000"/>
              </a:lnSpc>
            </a:pPr>
            <a:r>
              <a:rPr dirty="0" sz="2400" spc="-5">
                <a:latin typeface="Georgia"/>
                <a:cs typeface="Georgia"/>
              </a:rPr>
              <a:t>Интернетом пользоваться необходимо, </a:t>
            </a:r>
            <a:r>
              <a:rPr dirty="0" sz="2400">
                <a:latin typeface="Georgia"/>
                <a:cs typeface="Georgia"/>
              </a:rPr>
              <a:t>но </a:t>
            </a:r>
            <a:r>
              <a:rPr dirty="0" sz="2400" spc="-5">
                <a:latin typeface="Georgia"/>
                <a:cs typeface="Georgia"/>
              </a:rPr>
              <a:t>жить там </a:t>
            </a:r>
            <a:r>
              <a:rPr dirty="0" sz="2400" spc="-56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смысла</a:t>
            </a:r>
            <a:r>
              <a:rPr dirty="0" sz="2400" spc="-4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НЕТ!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34" y="1053083"/>
            <a:ext cx="3054869" cy="40728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532" y="1091310"/>
            <a:ext cx="7459980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Georgia"/>
                <a:cs typeface="Georgia"/>
              </a:rPr>
              <a:t>Такая</a:t>
            </a:r>
            <a:r>
              <a:rPr dirty="0" sz="1800" spc="-5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важная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сложная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тема</a:t>
            </a:r>
            <a:r>
              <a:rPr dirty="0" sz="1800" spc="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-</a:t>
            </a:r>
            <a:r>
              <a:rPr dirty="0" sz="1800" spc="-4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Интернет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дети.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dirty="0" sz="1800" b="1" i="1">
                <a:latin typeface="Georgia"/>
                <a:cs typeface="Georgia"/>
              </a:rPr>
              <a:t>Дома </a:t>
            </a:r>
            <a:r>
              <a:rPr dirty="0" sz="1800" spc="-5" b="1" i="1">
                <a:latin typeface="Georgia"/>
                <a:cs typeface="Georgia"/>
              </a:rPr>
              <a:t>постоянно разговариваем </a:t>
            </a:r>
            <a:r>
              <a:rPr dirty="0" sz="1800" b="1" i="1">
                <a:latin typeface="Georgia"/>
                <a:cs typeface="Georgia"/>
              </a:rPr>
              <a:t>с детьми об </a:t>
            </a:r>
            <a:r>
              <a:rPr dirty="0" sz="1800" spc="-5" b="1" i="1">
                <a:latin typeface="Georgia"/>
                <a:cs typeface="Georgia"/>
              </a:rPr>
              <a:t>этом. </a:t>
            </a:r>
            <a:r>
              <a:rPr dirty="0" sz="1800" b="1" i="1">
                <a:latin typeface="Georgia"/>
                <a:cs typeface="Georgia"/>
              </a:rPr>
              <a:t>У </a:t>
            </a:r>
            <a:r>
              <a:rPr dirty="0" sz="1800" spc="5" b="1" i="1">
                <a:latin typeface="Georgia"/>
                <a:cs typeface="Georgia"/>
              </a:rPr>
              <a:t>нас </a:t>
            </a:r>
            <a:r>
              <a:rPr dirty="0" sz="1800" spc="1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правило: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выучишь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уроки, почитаешь</a:t>
            </a:r>
            <a:r>
              <a:rPr dirty="0" sz="1800" spc="-4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книгу, тогда</a:t>
            </a:r>
            <a:r>
              <a:rPr dirty="0" sz="1800" spc="-3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можно</a:t>
            </a:r>
            <a:endParaRPr sz="1800">
              <a:latin typeface="Georgia"/>
              <a:cs typeface="Georgia"/>
            </a:endParaRPr>
          </a:p>
          <a:p>
            <a:pPr marL="12700" marR="308610">
              <a:lnSpc>
                <a:spcPct val="100000"/>
              </a:lnSpc>
              <a:spcBef>
                <a:spcPts val="5"/>
              </a:spcBef>
            </a:pPr>
            <a:r>
              <a:rPr dirty="0" sz="1800" spc="-5" b="1" i="1">
                <a:latin typeface="Georgia"/>
                <a:cs typeface="Georgia"/>
              </a:rPr>
              <a:t>«посидеть»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в</a:t>
            </a:r>
            <a:r>
              <a:rPr dirty="0" sz="1800" spc="-5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Интернете,</a:t>
            </a:r>
            <a:r>
              <a:rPr dirty="0" sz="1800" spc="-3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но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это</a:t>
            </a:r>
            <a:r>
              <a:rPr dirty="0" sz="1800" spc="-5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правило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выполняется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только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если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я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дома</a:t>
            </a:r>
            <a:r>
              <a:rPr dirty="0" sz="1800" spc="1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напомнила</a:t>
            </a:r>
            <a:r>
              <a:rPr dirty="0" sz="1800" spc="1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о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нем...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Georgia"/>
              <a:cs typeface="Georgia"/>
            </a:endParaRPr>
          </a:p>
          <a:p>
            <a:pPr marL="12700" marR="774700">
              <a:lnSpc>
                <a:spcPct val="100000"/>
              </a:lnSpc>
            </a:pPr>
            <a:r>
              <a:rPr dirty="0" sz="1800" spc="-5" b="1" i="1">
                <a:latin typeface="Georgia"/>
                <a:cs typeface="Georgia"/>
              </a:rPr>
              <a:t>Сложно </a:t>
            </a:r>
            <a:r>
              <a:rPr dirty="0" sz="1800" b="1" i="1">
                <a:latin typeface="Georgia"/>
                <a:cs typeface="Georgia"/>
              </a:rPr>
              <a:t>и </a:t>
            </a:r>
            <a:r>
              <a:rPr dirty="0" sz="1800" spc="-5" b="1" i="1">
                <a:latin typeface="Georgia"/>
                <a:cs typeface="Georgia"/>
              </a:rPr>
              <a:t>очень</a:t>
            </a:r>
            <a:r>
              <a:rPr dirty="0" sz="180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трудно </a:t>
            </a:r>
            <a:r>
              <a:rPr dirty="0" sz="1800" b="1" i="1">
                <a:latin typeface="Georgia"/>
                <a:cs typeface="Georgia"/>
              </a:rPr>
              <a:t>не </a:t>
            </a:r>
            <a:r>
              <a:rPr dirty="0" sz="1800" spc="-5" b="1" i="1">
                <a:latin typeface="Georgia"/>
                <a:cs typeface="Georgia"/>
              </a:rPr>
              <a:t>сорвать нить доверия, </a:t>
            </a:r>
            <a:r>
              <a:rPr dirty="0" sz="1800" b="1" i="1">
                <a:latin typeface="Georgia"/>
                <a:cs typeface="Georgia"/>
              </a:rPr>
              <a:t> которая </a:t>
            </a:r>
            <a:r>
              <a:rPr dirty="0" sz="1800" spc="-5" b="1" i="1">
                <a:latin typeface="Georgia"/>
                <a:cs typeface="Georgia"/>
              </a:rPr>
              <a:t>итак </a:t>
            </a:r>
            <a:r>
              <a:rPr dirty="0" sz="1800" spc="-10" b="1" i="1">
                <a:latin typeface="Georgia"/>
                <a:cs typeface="Georgia"/>
              </a:rPr>
              <a:t>напряжена </a:t>
            </a:r>
            <a:r>
              <a:rPr dirty="0" sz="1800" spc="5" b="1" i="1">
                <a:latin typeface="Georgia"/>
                <a:cs typeface="Georgia"/>
              </a:rPr>
              <a:t>до </a:t>
            </a:r>
            <a:r>
              <a:rPr dirty="0" sz="1800" spc="-10" b="1" i="1">
                <a:latin typeface="Georgia"/>
                <a:cs typeface="Georgia"/>
              </a:rPr>
              <a:t>предела. </a:t>
            </a:r>
            <a:r>
              <a:rPr dirty="0" sz="1800" spc="-5" b="1" i="1">
                <a:latin typeface="Georgia"/>
                <a:cs typeface="Georgia"/>
              </a:rPr>
              <a:t>Часто </a:t>
            </a:r>
            <a:r>
              <a:rPr dirty="0" sz="1800" spc="-10" b="1" i="1">
                <a:latin typeface="Georgia"/>
                <a:cs typeface="Georgia"/>
              </a:rPr>
              <a:t>дети, </a:t>
            </a:r>
            <a:r>
              <a:rPr dirty="0" sz="1800" spc="-5" b="1" i="1">
                <a:latin typeface="Georgia"/>
                <a:cs typeface="Georgia"/>
              </a:rPr>
              <a:t> особенно</a:t>
            </a:r>
            <a:r>
              <a:rPr dirty="0" sz="180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подростки,</a:t>
            </a:r>
            <a:r>
              <a:rPr dirty="0" sz="1800" spc="42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замыкаются </a:t>
            </a:r>
            <a:r>
              <a:rPr dirty="0" sz="1800" b="1" i="1">
                <a:latin typeface="Georgia"/>
                <a:cs typeface="Georgia"/>
              </a:rPr>
              <a:t>в</a:t>
            </a:r>
            <a:r>
              <a:rPr dirty="0" sz="1800" spc="-5" b="1" i="1">
                <a:latin typeface="Georgia"/>
                <a:cs typeface="Georgia"/>
              </a:rPr>
              <a:t> себе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уходят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в</a:t>
            </a:r>
            <a:endParaRPr sz="1800">
              <a:latin typeface="Georgia"/>
              <a:cs typeface="Georgia"/>
            </a:endParaRPr>
          </a:p>
          <a:p>
            <a:pPr marL="12700" marR="567690">
              <a:lnSpc>
                <a:spcPct val="100000"/>
              </a:lnSpc>
              <a:spcBef>
                <a:spcPts val="25"/>
              </a:spcBef>
            </a:pPr>
            <a:r>
              <a:rPr dirty="0" sz="1800" b="1" i="1">
                <a:latin typeface="Georgia"/>
                <a:cs typeface="Georgia"/>
              </a:rPr>
              <a:t>Интернет</a:t>
            </a:r>
            <a:r>
              <a:rPr dirty="0" sz="1800" spc="-5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r>
              <a:rPr dirty="0" sz="1800" spc="-4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вернуть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их</a:t>
            </a:r>
            <a:r>
              <a:rPr dirty="0" sz="1800" spc="-7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к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реальности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становится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не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просто.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35"/>
              </a:lnSpc>
            </a:pPr>
            <a:r>
              <a:rPr dirty="0" sz="1800" spc="-5" b="1" i="1">
                <a:latin typeface="Georgia"/>
                <a:cs typeface="Georgia"/>
              </a:rPr>
              <a:t>Родительская</a:t>
            </a:r>
            <a:r>
              <a:rPr dirty="0" sz="1800" spc="-4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загруженность, дети</a:t>
            </a:r>
            <a:r>
              <a:rPr dirty="0" sz="1800" spc="-6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сами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spc="-20" b="1" i="1">
                <a:latin typeface="Georgia"/>
                <a:cs typeface="Georgia"/>
              </a:rPr>
              <a:t>себе</a:t>
            </a:r>
            <a:endParaRPr sz="1800">
              <a:latin typeface="Georgia"/>
              <a:cs typeface="Georgia"/>
            </a:endParaRPr>
          </a:p>
          <a:p>
            <a:pPr marL="12700" marR="154305">
              <a:lnSpc>
                <a:spcPts val="2180"/>
              </a:lnSpc>
              <a:spcBef>
                <a:spcPts val="35"/>
              </a:spcBef>
            </a:pPr>
            <a:r>
              <a:rPr dirty="0" sz="1800" spc="-5" b="1" i="1">
                <a:latin typeface="Georgia"/>
                <a:cs typeface="Georgia"/>
              </a:rPr>
              <a:t>предоставлены,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нет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времени</a:t>
            </a:r>
            <a:r>
              <a:rPr dirty="0" sz="1800" spc="-5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даже</a:t>
            </a:r>
            <a:r>
              <a:rPr dirty="0" sz="1800" spc="-4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на</a:t>
            </a:r>
            <a:r>
              <a:rPr dirty="0" sz="1800" spc="-3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то,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чтобы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просто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поговорить...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Куда</a:t>
            </a:r>
            <a:r>
              <a:rPr dirty="0" sz="1800" spc="1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им</a:t>
            </a:r>
            <a:r>
              <a:rPr dirty="0" sz="1800" spc="5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себя </a:t>
            </a:r>
            <a:r>
              <a:rPr dirty="0" sz="1800" spc="-5" b="1" i="1">
                <a:latin typeface="Georgia"/>
                <a:cs typeface="Georgia"/>
              </a:rPr>
              <a:t>деть?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357" y="4747250"/>
            <a:ext cx="2871990" cy="18478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892" y="951103"/>
            <a:ext cx="7174230" cy="480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2475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Georgia"/>
                <a:cs typeface="Georgia"/>
              </a:rPr>
              <a:t>Интернет- </a:t>
            </a:r>
            <a:r>
              <a:rPr dirty="0" sz="1800" spc="-5" b="1" i="1">
                <a:latin typeface="Georgia"/>
                <a:cs typeface="Georgia"/>
              </a:rPr>
              <a:t>это величайшее </a:t>
            </a:r>
            <a:r>
              <a:rPr dirty="0" sz="1800" b="1" i="1">
                <a:latin typeface="Georgia"/>
                <a:cs typeface="Georgia"/>
              </a:rPr>
              <a:t>и </a:t>
            </a:r>
            <a:r>
              <a:rPr dirty="0" sz="1800" spc="-15" b="1" i="1">
                <a:latin typeface="Georgia"/>
                <a:cs typeface="Georgia"/>
              </a:rPr>
              <a:t>удивительное 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изобретение,</a:t>
            </a:r>
            <a:r>
              <a:rPr dirty="0" sz="1800" spc="-6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при</a:t>
            </a:r>
            <a:r>
              <a:rPr dirty="0" sz="1800" spc="-8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помощи</a:t>
            </a:r>
            <a:r>
              <a:rPr dirty="0" sz="1800" spc="-4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которого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человечество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совершило</a:t>
            </a:r>
            <a:r>
              <a:rPr dirty="0" sz="180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огромный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скачёк</a:t>
            </a:r>
            <a:r>
              <a:rPr dirty="0" sz="1800" spc="1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в </a:t>
            </a:r>
            <a:r>
              <a:rPr dirty="0" sz="1800" spc="-5" b="1" i="1">
                <a:latin typeface="Georgia"/>
                <a:cs typeface="Georgia"/>
              </a:rPr>
              <a:t>будущее.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40"/>
              </a:lnSpc>
            </a:pPr>
            <a:r>
              <a:rPr dirty="0" sz="1800" spc="-5" b="1" i="1">
                <a:latin typeface="Georgia"/>
                <a:cs typeface="Georgia"/>
              </a:rPr>
              <a:t>Но…..действительно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spc="5" b="1" i="1">
                <a:latin typeface="Georgia"/>
                <a:cs typeface="Georgia"/>
              </a:rPr>
              <a:t>ли</a:t>
            </a:r>
            <a:r>
              <a:rPr dirty="0" sz="1800" spc="-6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эта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социальная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spc="-20" b="1" i="1">
                <a:latin typeface="Georgia"/>
                <a:cs typeface="Georgia"/>
              </a:rPr>
              <a:t>сеть</a:t>
            </a:r>
            <a:endParaRPr sz="1800">
              <a:latin typeface="Georgia"/>
              <a:cs typeface="Georgia"/>
            </a:endParaRPr>
          </a:p>
          <a:p>
            <a:pPr marL="12700" marR="622935">
              <a:lnSpc>
                <a:spcPct val="100000"/>
              </a:lnSpc>
            </a:pPr>
            <a:r>
              <a:rPr dirty="0" sz="1800" b="1" i="1">
                <a:latin typeface="Georgia"/>
                <a:cs typeface="Georgia"/>
              </a:rPr>
              <a:t>безопасна? </a:t>
            </a:r>
            <a:r>
              <a:rPr dirty="0" sz="1800" spc="-5" b="1" i="1">
                <a:latin typeface="Georgia"/>
                <a:cs typeface="Georgia"/>
              </a:rPr>
              <a:t>Положительно </a:t>
            </a:r>
            <a:r>
              <a:rPr dirty="0" sz="1800" spc="5" b="1" i="1">
                <a:latin typeface="Georgia"/>
                <a:cs typeface="Georgia"/>
              </a:rPr>
              <a:t>ли </a:t>
            </a:r>
            <a:r>
              <a:rPr dirty="0" sz="1800" spc="-5" b="1" i="1">
                <a:latin typeface="Georgia"/>
                <a:cs typeface="Georgia"/>
              </a:rPr>
              <a:t>она влияет </a:t>
            </a:r>
            <a:r>
              <a:rPr dirty="0" sz="1800" b="1" i="1">
                <a:latin typeface="Georgia"/>
                <a:cs typeface="Georgia"/>
              </a:rPr>
              <a:t>на </a:t>
            </a:r>
            <a:r>
              <a:rPr dirty="0" sz="1800" spc="-15" b="1" i="1">
                <a:latin typeface="Georgia"/>
                <a:cs typeface="Georgia"/>
              </a:rPr>
              <a:t>разум </a:t>
            </a:r>
            <a:r>
              <a:rPr dirty="0" sz="1800" spc="-450" b="1" i="1">
                <a:latin typeface="Georgia"/>
                <a:cs typeface="Georgia"/>
              </a:rPr>
              <a:t> </a:t>
            </a:r>
            <a:r>
              <a:rPr dirty="0" sz="1800" spc="-15" b="1" i="1">
                <a:latin typeface="Georgia"/>
                <a:cs typeface="Georgia"/>
              </a:rPr>
              <a:t>человеческий?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 i="1">
                <a:latin typeface="Georgia"/>
                <a:cs typeface="Georgia"/>
              </a:rPr>
              <a:t>Для</a:t>
            </a:r>
            <a:r>
              <a:rPr dirty="0" sz="1800" spc="-5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начала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нужно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разобраться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нужна</a:t>
            </a:r>
            <a:r>
              <a:rPr dirty="0" sz="1800" spc="-35" b="1" i="1">
                <a:latin typeface="Georgia"/>
                <a:cs typeface="Georgia"/>
              </a:rPr>
              <a:t> </a:t>
            </a:r>
            <a:r>
              <a:rPr dirty="0" sz="1800" spc="5" b="1" i="1">
                <a:latin typeface="Georgia"/>
                <a:cs typeface="Georgia"/>
              </a:rPr>
              <a:t>ли</a:t>
            </a:r>
            <a:r>
              <a:rPr dirty="0" sz="1800" spc="-3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эта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сеть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spc="5" b="1" i="1">
                <a:latin typeface="Georgia"/>
                <a:cs typeface="Georgia"/>
              </a:rPr>
              <a:t>нам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нашим</a:t>
            </a:r>
            <a:r>
              <a:rPr dirty="0" sz="1800" spc="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детям…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40"/>
              </a:lnSpc>
            </a:pPr>
            <a:r>
              <a:rPr dirty="0" sz="1800" spc="-10" b="1" i="1">
                <a:latin typeface="Georgia"/>
                <a:cs typeface="Georgia"/>
              </a:rPr>
              <a:t>Плюсы:</a:t>
            </a:r>
            <a:endParaRPr sz="1800">
              <a:latin typeface="Georgia"/>
              <a:cs typeface="Georgia"/>
            </a:endParaRPr>
          </a:p>
          <a:p>
            <a:pPr marL="485140" marR="2991485" indent="-400050">
              <a:lnSpc>
                <a:spcPct val="101299"/>
              </a:lnSpc>
              <a:spcBef>
                <a:spcPts val="860"/>
              </a:spcBef>
              <a:buSzPct val="80555"/>
              <a:buFont typeface="Wingdings"/>
              <a:buChar char=""/>
              <a:tabLst>
                <a:tab pos="485140" algn="l"/>
                <a:tab pos="485775" algn="l"/>
              </a:tabLst>
            </a:pPr>
            <a:r>
              <a:rPr dirty="0" sz="1800">
                <a:latin typeface="Georgia"/>
                <a:cs typeface="Georgia"/>
              </a:rPr>
              <a:t>В</a:t>
            </a:r>
            <a:r>
              <a:rPr dirty="0" sz="1800" spc="-15">
                <a:latin typeface="Georgia"/>
                <a:cs typeface="Georgia"/>
              </a:rPr>
              <a:t>о</a:t>
            </a:r>
            <a:r>
              <a:rPr dirty="0" sz="1800" spc="5">
                <a:latin typeface="Georgia"/>
                <a:cs typeface="Georgia"/>
              </a:rPr>
              <a:t>зм</a:t>
            </a:r>
            <a:r>
              <a:rPr dirty="0" sz="1800" spc="-15">
                <a:latin typeface="Georgia"/>
                <a:cs typeface="Georgia"/>
              </a:rPr>
              <a:t>о</a:t>
            </a:r>
            <a:r>
              <a:rPr dirty="0" sz="1800" spc="-5">
                <a:latin typeface="Georgia"/>
                <a:cs typeface="Georgia"/>
              </a:rPr>
              <a:t>ж</a:t>
            </a:r>
            <a:r>
              <a:rPr dirty="0" sz="1800" spc="5">
                <a:latin typeface="Georgia"/>
                <a:cs typeface="Georgia"/>
              </a:rPr>
              <a:t>н</a:t>
            </a:r>
            <a:r>
              <a:rPr dirty="0" sz="1800" spc="-15">
                <a:latin typeface="Georgia"/>
                <a:cs typeface="Georgia"/>
              </a:rPr>
              <a:t>о</a:t>
            </a:r>
            <a:r>
              <a:rPr dirty="0" sz="1800" spc="-5">
                <a:latin typeface="Georgia"/>
                <a:cs typeface="Georgia"/>
              </a:rPr>
              <a:t>с</a:t>
            </a:r>
            <a:r>
              <a:rPr dirty="0" sz="1800" spc="-10">
                <a:latin typeface="Georgia"/>
                <a:cs typeface="Georgia"/>
              </a:rPr>
              <a:t>т</a:t>
            </a:r>
            <a:r>
              <a:rPr dirty="0" sz="1800">
                <a:latin typeface="Georgia"/>
                <a:cs typeface="Georgia"/>
              </a:rPr>
              <a:t>ь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уч</a:t>
            </a:r>
            <a:r>
              <a:rPr dirty="0" sz="1800" spc="5">
                <a:latin typeface="Georgia"/>
                <a:cs typeface="Georgia"/>
              </a:rPr>
              <a:t>и</a:t>
            </a:r>
            <a:r>
              <a:rPr dirty="0" sz="1800" spc="-10">
                <a:latin typeface="Georgia"/>
                <a:cs typeface="Georgia"/>
              </a:rPr>
              <a:t>т</a:t>
            </a:r>
            <a:r>
              <a:rPr dirty="0" sz="1800" spc="15">
                <a:latin typeface="Georgia"/>
                <a:cs typeface="Georgia"/>
              </a:rPr>
              <a:t>ь</a:t>
            </a:r>
            <a:r>
              <a:rPr dirty="0" sz="1800" spc="-5">
                <a:latin typeface="Georgia"/>
                <a:cs typeface="Georgia"/>
              </a:rPr>
              <a:t>ся</a:t>
            </a:r>
            <a:r>
              <a:rPr dirty="0" sz="1800">
                <a:latin typeface="Georgia"/>
                <a:cs typeface="Georgia"/>
              </a:rPr>
              <a:t>,</a:t>
            </a:r>
            <a:r>
              <a:rPr dirty="0" sz="1800" spc="-10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в</a:t>
            </a:r>
            <a:r>
              <a:rPr dirty="0" sz="1800" spc="25">
                <a:latin typeface="Georgia"/>
                <a:cs typeface="Georgia"/>
              </a:rPr>
              <a:t>с</a:t>
            </a:r>
            <a:r>
              <a:rPr dirty="0" sz="1800" spc="-10">
                <a:latin typeface="Georgia"/>
                <a:cs typeface="Georgia"/>
              </a:rPr>
              <a:t>т</a:t>
            </a:r>
            <a:r>
              <a:rPr dirty="0" sz="1800" spc="-5">
                <a:latin typeface="Georgia"/>
                <a:cs typeface="Georgia"/>
              </a:rPr>
              <a:t>р</a:t>
            </a:r>
            <a:r>
              <a:rPr dirty="0" sz="1800" spc="20">
                <a:latin typeface="Georgia"/>
                <a:cs typeface="Georgia"/>
              </a:rPr>
              <a:t>е</a:t>
            </a:r>
            <a:r>
              <a:rPr dirty="0" sz="1800" spc="-5">
                <a:latin typeface="Georgia"/>
                <a:cs typeface="Georgia"/>
              </a:rPr>
              <a:t>ч</a:t>
            </a:r>
            <a:r>
              <a:rPr dirty="0" sz="1800">
                <a:latin typeface="Georgia"/>
                <a:cs typeface="Georgia"/>
              </a:rPr>
              <a:t>а</a:t>
            </a:r>
            <a:r>
              <a:rPr dirty="0" sz="1800" spc="-10">
                <a:latin typeface="Georgia"/>
                <a:cs typeface="Georgia"/>
              </a:rPr>
              <a:t>ть</a:t>
            </a:r>
            <a:r>
              <a:rPr dirty="0" sz="1800" spc="-5">
                <a:latin typeface="Georgia"/>
                <a:cs typeface="Georgia"/>
              </a:rPr>
              <a:t>ся  </a:t>
            </a:r>
            <a:r>
              <a:rPr dirty="0" sz="1800">
                <a:latin typeface="Georgia"/>
                <a:cs typeface="Georgia"/>
              </a:rPr>
              <a:t>с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людьми </a:t>
            </a:r>
            <a:r>
              <a:rPr dirty="0" sz="1800">
                <a:latin typeface="Georgia"/>
                <a:cs typeface="Georgia"/>
              </a:rPr>
              <a:t>и</a:t>
            </a:r>
            <a:r>
              <a:rPr dirty="0" sz="1800" spc="-5">
                <a:latin typeface="Georgia"/>
                <a:cs typeface="Georgia"/>
              </a:rPr>
              <a:t> узнавать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новое,</a:t>
            </a:r>
            <a:endParaRPr sz="1800">
              <a:latin typeface="Georgia"/>
              <a:cs typeface="Georgia"/>
            </a:endParaRPr>
          </a:p>
          <a:p>
            <a:pPr marL="485140" indent="-400050">
              <a:lnSpc>
                <a:spcPct val="100000"/>
              </a:lnSpc>
              <a:buSzPct val="80555"/>
              <a:buFont typeface="Wingdings"/>
              <a:buChar char=""/>
              <a:tabLst>
                <a:tab pos="485140" algn="l"/>
                <a:tab pos="485775" algn="l"/>
              </a:tabLst>
            </a:pPr>
            <a:r>
              <a:rPr dirty="0" sz="1800" spc="-5">
                <a:latin typeface="Georgia"/>
                <a:cs typeface="Georgia"/>
              </a:rPr>
              <a:t>общаться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с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друзьями,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семьей,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коллегами;</a:t>
            </a:r>
            <a:endParaRPr sz="1800">
              <a:latin typeface="Georgia"/>
              <a:cs typeface="Georgia"/>
            </a:endParaRPr>
          </a:p>
          <a:p>
            <a:pPr marL="485140" indent="-400050">
              <a:lnSpc>
                <a:spcPct val="100000"/>
              </a:lnSpc>
              <a:buSzPct val="80555"/>
              <a:buFont typeface="Wingdings"/>
              <a:buChar char=""/>
              <a:tabLst>
                <a:tab pos="485140" algn="l"/>
                <a:tab pos="485775" algn="l"/>
              </a:tabLst>
            </a:pPr>
            <a:r>
              <a:rPr dirty="0" sz="1800" spc="-5">
                <a:latin typeface="Georgia"/>
                <a:cs typeface="Georgia"/>
              </a:rPr>
              <a:t>получать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доступ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к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информации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развлечениям;</a:t>
            </a:r>
            <a:endParaRPr sz="1800">
              <a:latin typeface="Georgia"/>
              <a:cs typeface="Georgia"/>
            </a:endParaRPr>
          </a:p>
          <a:p>
            <a:pPr marL="485140" indent="-400050">
              <a:lnSpc>
                <a:spcPct val="100000"/>
              </a:lnSpc>
              <a:buSzPct val="80555"/>
              <a:buFont typeface="Wingdings"/>
              <a:buChar char=""/>
              <a:tabLst>
                <a:tab pos="485140" algn="l"/>
                <a:tab pos="485775" algn="l"/>
              </a:tabLst>
            </a:pPr>
            <a:r>
              <a:rPr dirty="0" sz="1800" spc="-5">
                <a:latin typeface="Georgia"/>
                <a:cs typeface="Georgia"/>
              </a:rPr>
              <a:t>совершать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покупки;</a:t>
            </a:r>
            <a:endParaRPr sz="1800">
              <a:latin typeface="Georgia"/>
              <a:cs typeface="Georgia"/>
            </a:endParaRPr>
          </a:p>
          <a:p>
            <a:pPr marL="485140" marR="1668145" indent="-400050">
              <a:lnSpc>
                <a:spcPct val="100000"/>
              </a:lnSpc>
              <a:buSzPct val="80555"/>
              <a:buFont typeface="Wingdings"/>
              <a:buChar char=""/>
              <a:tabLst>
                <a:tab pos="485140" algn="l"/>
                <a:tab pos="485775" algn="l"/>
              </a:tabLst>
            </a:pPr>
            <a:r>
              <a:rPr dirty="0" sz="1800" spc="-5">
                <a:latin typeface="Georgia"/>
                <a:cs typeface="Georgia"/>
              </a:rPr>
              <a:t>контролировать успеваемость, находить </a:t>
            </a:r>
            <a:r>
              <a:rPr dirty="0" sz="1800" spc="-10">
                <a:latin typeface="Georgia"/>
                <a:cs typeface="Georgia"/>
              </a:rPr>
              <a:t>новые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интересы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</a:t>
            </a:r>
            <a:r>
              <a:rPr dirty="0" sz="1800" spc="-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увлечения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2300" y="3781374"/>
            <a:ext cx="2152015" cy="2104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020" y="1277239"/>
            <a:ext cx="5779135" cy="4258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dirty="0" sz="1800" spc="-10" b="1" i="1">
                <a:latin typeface="Georgia"/>
                <a:cs typeface="Georgia"/>
              </a:rPr>
              <a:t>Минусы: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955"/>
              </a:lnSpc>
            </a:pPr>
            <a:r>
              <a:rPr dirty="0" sz="1800" spc="-5">
                <a:latin typeface="Georgia"/>
                <a:cs typeface="Georgia"/>
              </a:rPr>
              <a:t>ˇИнтернет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дает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иллюзию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вседозволенности,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ts val="1939"/>
              </a:lnSpc>
              <a:spcBef>
                <a:spcPts val="150"/>
              </a:spcBef>
            </a:pPr>
            <a:r>
              <a:rPr dirty="0" sz="1800" spc="-5">
                <a:latin typeface="Georgia"/>
                <a:cs typeface="Georgia"/>
              </a:rPr>
              <a:t>вытаскивая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из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нас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самое </a:t>
            </a:r>
            <a:r>
              <a:rPr dirty="0" sz="1800" spc="-10">
                <a:latin typeface="Georgia"/>
                <a:cs typeface="Georgia"/>
              </a:rPr>
              <a:t>худшее,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что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в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нас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есть,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а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что? </a:t>
            </a:r>
            <a:r>
              <a:rPr dirty="0" sz="1800" spc="-4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Ведь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все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можно!</a:t>
            </a:r>
            <a:endParaRPr sz="1800">
              <a:latin typeface="Georgia"/>
              <a:cs typeface="Georgia"/>
            </a:endParaRPr>
          </a:p>
          <a:p>
            <a:pPr marL="12700" marR="280035">
              <a:lnSpc>
                <a:spcPts val="1939"/>
              </a:lnSpc>
              <a:spcBef>
                <a:spcPts val="10"/>
              </a:spcBef>
            </a:pPr>
            <a:r>
              <a:rPr dirty="0" sz="1800" spc="5">
                <a:latin typeface="Georgia"/>
                <a:cs typeface="Georgia"/>
              </a:rPr>
              <a:t>ˇВ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Интернете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существуют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 spc="5">
                <a:latin typeface="Georgia"/>
                <a:cs typeface="Georgia"/>
              </a:rPr>
              <a:t>клубы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самоубийц,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клубы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наркоманов, клубы,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обучающие </a:t>
            </a:r>
            <a:r>
              <a:rPr dirty="0" sz="1800">
                <a:latin typeface="Georgia"/>
                <a:cs typeface="Georgia"/>
              </a:rPr>
              <a:t>начинающих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террористов.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ts val="1939"/>
              </a:lnSpc>
              <a:spcBef>
                <a:spcPts val="15"/>
              </a:spcBef>
            </a:pPr>
            <a:r>
              <a:rPr dirty="0" sz="1800">
                <a:latin typeface="Georgia"/>
                <a:cs typeface="Georgia"/>
              </a:rPr>
              <a:t>ˇ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В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таких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клубах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можно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заказать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собственную смерть,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купить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пару </a:t>
            </a:r>
            <a:r>
              <a:rPr dirty="0" sz="1800" spc="-5">
                <a:latin typeface="Georgia"/>
                <a:cs typeface="Georgia"/>
              </a:rPr>
              <a:t>шашек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динамита, </a:t>
            </a:r>
            <a:r>
              <a:rPr dirty="0" sz="1800" spc="-5">
                <a:latin typeface="Georgia"/>
                <a:cs typeface="Georgia"/>
              </a:rPr>
              <a:t>обучится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правильно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789"/>
              </a:lnSpc>
            </a:pPr>
            <a:r>
              <a:rPr dirty="0" sz="1800" spc="-5">
                <a:latin typeface="Georgia"/>
                <a:cs typeface="Georgia"/>
              </a:rPr>
              <a:t>подбирать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колоть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наркотики.</a:t>
            </a:r>
            <a:endParaRPr sz="1800">
              <a:latin typeface="Georgia"/>
              <a:cs typeface="Georgia"/>
            </a:endParaRPr>
          </a:p>
          <a:p>
            <a:pPr marL="12700" marR="269875">
              <a:lnSpc>
                <a:spcPts val="1939"/>
              </a:lnSpc>
              <a:spcBef>
                <a:spcPts val="140"/>
              </a:spcBef>
            </a:pPr>
            <a:r>
              <a:rPr dirty="0" sz="1800">
                <a:latin typeface="Georgia"/>
                <a:cs typeface="Georgia"/>
              </a:rPr>
              <a:t>ˇВирусы, </a:t>
            </a:r>
            <a:r>
              <a:rPr dirty="0" sz="1800" spc="-5">
                <a:latin typeface="Georgia"/>
                <a:cs typeface="Georgia"/>
              </a:rPr>
              <a:t>программы </a:t>
            </a:r>
            <a:r>
              <a:rPr dirty="0" sz="1800">
                <a:latin typeface="Georgia"/>
                <a:cs typeface="Georgia"/>
              </a:rPr>
              <a:t>– </a:t>
            </a:r>
            <a:r>
              <a:rPr dirty="0" sz="1800" spc="-10">
                <a:latin typeface="Georgia"/>
                <a:cs typeface="Georgia"/>
              </a:rPr>
              <a:t>черви, </a:t>
            </a:r>
            <a:r>
              <a:rPr dirty="0" sz="1800" spc="-5">
                <a:latin typeface="Georgia"/>
                <a:cs typeface="Georgia"/>
              </a:rPr>
              <a:t>программы-Трояны,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программы-шпионы.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825"/>
              </a:lnSpc>
            </a:pPr>
            <a:r>
              <a:rPr dirty="0" sz="1800">
                <a:latin typeface="Georgia"/>
                <a:cs typeface="Georgia"/>
              </a:rPr>
              <a:t>ˇНеприличный</a:t>
            </a:r>
            <a:r>
              <a:rPr dirty="0" sz="1800" spc="-9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контент.</a:t>
            </a:r>
            <a:endParaRPr sz="1800">
              <a:latin typeface="Georgia"/>
              <a:cs typeface="Georgia"/>
            </a:endParaRPr>
          </a:p>
          <a:p>
            <a:pPr marL="12700" marR="791210">
              <a:lnSpc>
                <a:spcPts val="1950"/>
              </a:lnSpc>
              <a:spcBef>
                <a:spcPts val="145"/>
              </a:spcBef>
            </a:pPr>
            <a:r>
              <a:rPr dirty="0" sz="1800" spc="-5">
                <a:latin typeface="Georgia"/>
                <a:cs typeface="Georgia"/>
              </a:rPr>
              <a:t>ˇЗлоупотребление </a:t>
            </a:r>
            <a:r>
              <a:rPr dirty="0" sz="1800" spc="-10">
                <a:latin typeface="Georgia"/>
                <a:cs typeface="Georgia"/>
              </a:rPr>
              <a:t>общим доступом </a:t>
            </a:r>
            <a:r>
              <a:rPr dirty="0" sz="1800">
                <a:latin typeface="Georgia"/>
                <a:cs typeface="Georgia"/>
              </a:rPr>
              <a:t>к файлам.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ˇКиберхулиганы.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814"/>
              </a:lnSpc>
            </a:pPr>
            <a:r>
              <a:rPr dirty="0" sz="1800" spc="-10">
                <a:latin typeface="Georgia"/>
                <a:cs typeface="Georgia"/>
              </a:rPr>
              <a:t>ˇХищники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065"/>
              </a:lnSpc>
            </a:pPr>
            <a:r>
              <a:rPr dirty="0" sz="1800">
                <a:latin typeface="Georgia"/>
                <a:cs typeface="Georgia"/>
              </a:rPr>
              <a:t>И</a:t>
            </a:r>
            <a:r>
              <a:rPr dirty="0" sz="1800" spc="-135">
                <a:latin typeface="Georgia"/>
                <a:cs typeface="Georgia"/>
              </a:rPr>
              <a:t> </a:t>
            </a:r>
            <a:r>
              <a:rPr dirty="0" sz="1800" spc="5">
                <a:latin typeface="Georgia"/>
                <a:cs typeface="Georgia"/>
              </a:rPr>
              <a:t>мн</a:t>
            </a:r>
            <a:r>
              <a:rPr dirty="0" sz="1800" spc="-5">
                <a:latin typeface="Georgia"/>
                <a:cs typeface="Georgia"/>
              </a:rPr>
              <a:t>.</a:t>
            </a:r>
            <a:r>
              <a:rPr dirty="0" sz="1800">
                <a:latin typeface="Georgia"/>
                <a:cs typeface="Georgia"/>
              </a:rPr>
              <a:t>др</a:t>
            </a:r>
            <a:r>
              <a:rPr dirty="0" sz="1800" spc="5">
                <a:latin typeface="Georgia"/>
                <a:cs typeface="Georgia"/>
              </a:rPr>
              <a:t>у</a:t>
            </a:r>
            <a:r>
              <a:rPr dirty="0" sz="1800">
                <a:latin typeface="Georgia"/>
                <a:cs typeface="Georgia"/>
              </a:rPr>
              <a:t>г</a:t>
            </a:r>
            <a:r>
              <a:rPr dirty="0" sz="1800" spc="-15">
                <a:latin typeface="Georgia"/>
                <a:cs typeface="Georgia"/>
              </a:rPr>
              <a:t>о</a:t>
            </a:r>
            <a:r>
              <a:rPr dirty="0" sz="1800">
                <a:latin typeface="Georgia"/>
                <a:cs typeface="Georgia"/>
              </a:rPr>
              <a:t>е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984" y="4370832"/>
            <a:ext cx="2669032" cy="2226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dirty="0" spc="-5"/>
              <a:t>Для</a:t>
            </a:r>
            <a:r>
              <a:rPr dirty="0" spc="-20"/>
              <a:t> </a:t>
            </a:r>
            <a:r>
              <a:rPr dirty="0" spc="-5"/>
              <a:t>того</a:t>
            </a:r>
            <a:r>
              <a:rPr dirty="0" spc="40"/>
              <a:t> </a:t>
            </a:r>
            <a:r>
              <a:rPr dirty="0"/>
              <a:t>чтобы</a:t>
            </a:r>
            <a:r>
              <a:rPr dirty="0" spc="15"/>
              <a:t> </a:t>
            </a:r>
            <a:r>
              <a:rPr dirty="0" spc="-5"/>
              <a:t>ничего</a:t>
            </a:r>
            <a:r>
              <a:rPr dirty="0" spc="15"/>
              <a:t> </a:t>
            </a:r>
            <a:r>
              <a:rPr dirty="0" spc="-10"/>
              <a:t>плохого</a:t>
            </a:r>
            <a:r>
              <a:rPr dirty="0" spc="40"/>
              <a:t> </a:t>
            </a:r>
            <a:r>
              <a:rPr dirty="0" spc="-5"/>
              <a:t>не</a:t>
            </a:r>
            <a:r>
              <a:rPr dirty="0" spc="5"/>
              <a:t> </a:t>
            </a:r>
            <a:r>
              <a:rPr dirty="0" spc="-10"/>
              <a:t>произошло</a:t>
            </a:r>
            <a:r>
              <a:rPr dirty="0" spc="20"/>
              <a:t> </a:t>
            </a:r>
            <a:r>
              <a:rPr dirty="0"/>
              <a:t>в</a:t>
            </a:r>
            <a:r>
              <a:rPr dirty="0" spc="15"/>
              <a:t> </a:t>
            </a:r>
            <a:r>
              <a:rPr dirty="0" spc="-5"/>
              <a:t>первую </a:t>
            </a:r>
            <a:r>
              <a:rPr dirty="0" spc="-10"/>
              <a:t>очередь </a:t>
            </a:r>
            <a:r>
              <a:rPr dirty="0" spc="-440"/>
              <a:t> </a:t>
            </a:r>
            <a:r>
              <a:rPr dirty="0" spc="-10"/>
              <a:t>нужно: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660" y="1670684"/>
            <a:ext cx="7969884" cy="3675379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314325">
              <a:lnSpc>
                <a:spcPts val="1850"/>
              </a:lnSpc>
              <a:spcBef>
                <a:spcPts val="420"/>
              </a:spcBef>
            </a:pPr>
            <a:r>
              <a:rPr dirty="0" sz="1800" b="1">
                <a:latin typeface="Georgia"/>
                <a:cs typeface="Georgia"/>
              </a:rPr>
              <a:t>√ </a:t>
            </a:r>
            <a:r>
              <a:rPr dirty="0" sz="1800" spc="-5" b="1">
                <a:latin typeface="Georgia"/>
                <a:cs typeface="Georgia"/>
              </a:rPr>
              <a:t>Выработать </a:t>
            </a:r>
            <a:r>
              <a:rPr dirty="0" sz="1800">
                <a:latin typeface="Georgia"/>
                <a:cs typeface="Georgia"/>
              </a:rPr>
              <a:t>линию </a:t>
            </a:r>
            <a:r>
              <a:rPr dirty="0" sz="1800" spc="-5">
                <a:latin typeface="Georgia"/>
                <a:cs typeface="Georgia"/>
              </a:rPr>
              <a:t>поведения </a:t>
            </a:r>
            <a:r>
              <a:rPr dirty="0" sz="1800">
                <a:latin typeface="Georgia"/>
                <a:cs typeface="Georgia"/>
              </a:rPr>
              <a:t>в </a:t>
            </a:r>
            <a:r>
              <a:rPr dirty="0" sz="1800" spc="-5">
                <a:latin typeface="Georgia"/>
                <a:cs typeface="Georgia"/>
              </a:rPr>
              <a:t>Интернете, снижающую риски </a:t>
            </a:r>
            <a:r>
              <a:rPr dirty="0" sz="1800">
                <a:latin typeface="Georgia"/>
                <a:cs typeface="Georgia"/>
              </a:rPr>
              <a:t>для </a:t>
            </a:r>
            <a:r>
              <a:rPr dirty="0" sz="1800" spc="-42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вашей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безопасности.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800" b="1">
                <a:latin typeface="Georgia"/>
                <a:cs typeface="Georgia"/>
              </a:rPr>
              <a:t>√</a:t>
            </a:r>
            <a:r>
              <a:rPr dirty="0" sz="1800" spc="-2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Обращаться</a:t>
            </a:r>
            <a:r>
              <a:rPr dirty="0" sz="1800" spc="10" b="1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с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личными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сведениями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аккуратно.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ts val="1850"/>
              </a:lnSpc>
              <a:spcBef>
                <a:spcPts val="1065"/>
              </a:spcBef>
            </a:pPr>
            <a:r>
              <a:rPr dirty="0" sz="1800" b="1">
                <a:latin typeface="Georgia"/>
                <a:cs typeface="Georgia"/>
              </a:rPr>
              <a:t>√ </a:t>
            </a:r>
            <a:r>
              <a:rPr dirty="0" sz="1800" spc="-5" b="1">
                <a:latin typeface="Georgia"/>
                <a:cs typeface="Georgia"/>
              </a:rPr>
              <a:t>Использовать </a:t>
            </a:r>
            <a:r>
              <a:rPr dirty="0" sz="1800" spc="-5">
                <a:latin typeface="Georgia"/>
                <a:cs typeface="Georgia"/>
              </a:rPr>
              <a:t>технологии </a:t>
            </a:r>
            <a:r>
              <a:rPr dirty="0" sz="1800">
                <a:latin typeface="Georgia"/>
                <a:cs typeface="Georgia"/>
              </a:rPr>
              <a:t>для </a:t>
            </a:r>
            <a:r>
              <a:rPr dirty="0" sz="1800" spc="-5">
                <a:latin typeface="Georgia"/>
                <a:cs typeface="Georgia"/>
              </a:rPr>
              <a:t>снижения </a:t>
            </a:r>
            <a:r>
              <a:rPr dirty="0" sz="1800" spc="-10">
                <a:latin typeface="Georgia"/>
                <a:cs typeface="Georgia"/>
              </a:rPr>
              <a:t>рисков </a:t>
            </a:r>
            <a:r>
              <a:rPr dirty="0" sz="1800">
                <a:latin typeface="Georgia"/>
                <a:cs typeface="Georgia"/>
              </a:rPr>
              <a:t>и </a:t>
            </a:r>
            <a:r>
              <a:rPr dirty="0" sz="1800" spc="-10">
                <a:latin typeface="Georgia"/>
                <a:cs typeface="Georgia"/>
              </a:rPr>
              <a:t>при </a:t>
            </a:r>
            <a:r>
              <a:rPr dirty="0" sz="1800" spc="-5">
                <a:latin typeface="Georgia"/>
                <a:cs typeface="Georgia"/>
              </a:rPr>
              <a:t>необходимости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поднимать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тревогу.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055"/>
              </a:lnSpc>
              <a:spcBef>
                <a:spcPts val="1090"/>
              </a:spcBef>
            </a:pPr>
            <a:r>
              <a:rPr dirty="0" sz="1800" b="1">
                <a:latin typeface="Georgia"/>
                <a:cs typeface="Georgia"/>
              </a:rPr>
              <a:t>√</a:t>
            </a:r>
            <a:r>
              <a:rPr dirty="0" sz="1800" spc="-1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Поговорить </a:t>
            </a:r>
            <a:r>
              <a:rPr dirty="0" sz="1800">
                <a:latin typeface="Georgia"/>
                <a:cs typeface="Georgia"/>
              </a:rPr>
              <a:t>с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детьми </a:t>
            </a:r>
            <a:r>
              <a:rPr dirty="0" sz="1800">
                <a:latin typeface="Georgia"/>
                <a:cs typeface="Georgia"/>
              </a:rPr>
              <a:t>о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25">
                <a:latin typeface="Georgia"/>
                <a:cs typeface="Georgia"/>
              </a:rPr>
              <a:t>том,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055"/>
              </a:lnSpc>
            </a:pPr>
            <a:r>
              <a:rPr dirty="0" sz="1800" spc="-5">
                <a:latin typeface="Georgia"/>
                <a:cs typeface="Georgia"/>
              </a:rPr>
              <a:t>что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они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делают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в</a:t>
            </a:r>
            <a:r>
              <a:rPr dirty="0" sz="1800" spc="-5">
                <a:latin typeface="Georgia"/>
                <a:cs typeface="Georgia"/>
              </a:rPr>
              <a:t> Интернете</a:t>
            </a:r>
            <a:r>
              <a:rPr dirty="0" sz="1800" spc="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нужно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ли это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им.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800" b="1">
                <a:latin typeface="Georgia"/>
                <a:cs typeface="Georgia"/>
              </a:rPr>
              <a:t>√</a:t>
            </a:r>
            <a:r>
              <a:rPr dirty="0" sz="1800" spc="-2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Установить</a:t>
            </a:r>
            <a:r>
              <a:rPr dirty="0" sz="1800" spc="-25" b="1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четкие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правила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использования</a:t>
            </a:r>
            <a:r>
              <a:rPr dirty="0" sz="1800" spc="1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Интернета.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b="1">
                <a:latin typeface="Georgia"/>
                <a:cs typeface="Georgia"/>
              </a:rPr>
              <a:t>√</a:t>
            </a:r>
            <a:r>
              <a:rPr dirty="0" sz="1800" spc="-3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Держать</a:t>
            </a:r>
            <a:r>
              <a:rPr dirty="0" sz="1800" spc="-60" b="1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личные</a:t>
            </a:r>
            <a:r>
              <a:rPr dirty="0" sz="1800" spc="-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сведения</a:t>
            </a:r>
            <a:r>
              <a:rPr dirty="0" sz="1800" spc="-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в</a:t>
            </a:r>
            <a:r>
              <a:rPr dirty="0" sz="1800" spc="-10">
                <a:latin typeface="Georgia"/>
                <a:cs typeface="Georgia"/>
              </a:rPr>
              <a:t> секрете</a:t>
            </a:r>
            <a:endParaRPr sz="1800">
              <a:latin typeface="Georgia"/>
              <a:cs typeface="Georgia"/>
            </a:endParaRPr>
          </a:p>
          <a:p>
            <a:pPr marL="12700" marR="440690">
              <a:lnSpc>
                <a:spcPts val="1850"/>
              </a:lnSpc>
              <a:spcBef>
                <a:spcPts val="1500"/>
              </a:spcBef>
            </a:pPr>
            <a:r>
              <a:rPr dirty="0" sz="1800" b="1">
                <a:latin typeface="Georgia"/>
                <a:cs typeface="Georgia"/>
              </a:rPr>
              <a:t>√</a:t>
            </a:r>
            <a:r>
              <a:rPr dirty="0" sz="1800" spc="-3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Использовать</a:t>
            </a:r>
            <a:r>
              <a:rPr dirty="0" sz="1800" spc="-30" b="1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программные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продукты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для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обеспечения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семейной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безопасности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630" y="2926333"/>
            <a:ext cx="1743075" cy="1998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1002919"/>
            <a:ext cx="60191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Georgia"/>
                <a:cs typeface="Georgia"/>
              </a:rPr>
              <a:t>Для</a:t>
            </a:r>
            <a:r>
              <a:rPr dirty="0" spc="-5" b="0">
                <a:latin typeface="Georgia"/>
                <a:cs typeface="Georgia"/>
              </a:rPr>
              <a:t> </a:t>
            </a:r>
            <a:r>
              <a:rPr dirty="0" spc="-10" b="0">
                <a:latin typeface="Georgia"/>
                <a:cs typeface="Georgia"/>
              </a:rPr>
              <a:t>того</a:t>
            </a:r>
            <a:r>
              <a:rPr dirty="0" spc="-15" b="0">
                <a:latin typeface="Georgia"/>
                <a:cs typeface="Georgia"/>
              </a:rPr>
              <a:t> </a:t>
            </a:r>
            <a:r>
              <a:rPr dirty="0" spc="-5" b="0">
                <a:latin typeface="Georgia"/>
                <a:cs typeface="Georgia"/>
              </a:rPr>
              <a:t>чтобы</a:t>
            </a:r>
            <a:r>
              <a:rPr dirty="0" b="0">
                <a:latin typeface="Georgia"/>
                <a:cs typeface="Georgia"/>
              </a:rPr>
              <a:t> </a:t>
            </a:r>
            <a:r>
              <a:rPr dirty="0" spc="-5" b="0">
                <a:latin typeface="Georgia"/>
                <a:cs typeface="Georgia"/>
              </a:rPr>
              <a:t>обезопасить</a:t>
            </a:r>
            <a:r>
              <a:rPr dirty="0" spc="10" b="0">
                <a:latin typeface="Georgia"/>
                <a:cs typeface="Georgia"/>
              </a:rPr>
              <a:t> </a:t>
            </a:r>
            <a:r>
              <a:rPr dirty="0" spc="-5" b="0">
                <a:latin typeface="Georgia"/>
                <a:cs typeface="Georgia"/>
              </a:rPr>
              <a:t>ребёнка</a:t>
            </a:r>
            <a:r>
              <a:rPr dirty="0" spc="25" b="0">
                <a:latin typeface="Georgia"/>
                <a:cs typeface="Georgia"/>
              </a:rPr>
              <a:t> </a:t>
            </a:r>
            <a:r>
              <a:rPr dirty="0" u="sng" spc="-15">
                <a:uFill>
                  <a:solidFill>
                    <a:srgbClr val="000000"/>
                  </a:solidFill>
                </a:uFill>
              </a:rPr>
              <a:t>НЕОБХОДИМО</a:t>
            </a:r>
            <a:r>
              <a:rPr dirty="0" u="sng" sz="2400" spc="-15">
                <a:uFill>
                  <a:solidFill>
                    <a:srgbClr val="000000"/>
                  </a:solidFill>
                </a:uFill>
              </a:rPr>
              <a:t>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45515" marR="290195" indent="-945515">
              <a:lnSpc>
                <a:spcPct val="100000"/>
              </a:lnSpc>
              <a:spcBef>
                <a:spcPts val="100"/>
              </a:spcBef>
              <a:buSzPct val="80555"/>
              <a:buAutoNum type="arabicPeriod"/>
              <a:tabLst>
                <a:tab pos="945515" algn="l"/>
                <a:tab pos="946150" algn="l"/>
              </a:tabLst>
            </a:pPr>
            <a:r>
              <a:rPr dirty="0" spc="-5"/>
              <a:t>Открыто</a:t>
            </a:r>
            <a:r>
              <a:rPr dirty="0" spc="-45"/>
              <a:t> </a:t>
            </a:r>
            <a:r>
              <a:rPr dirty="0" spc="-5"/>
              <a:t>поговорите</a:t>
            </a:r>
            <a:r>
              <a:rPr dirty="0" spc="-20"/>
              <a:t> </a:t>
            </a:r>
            <a:r>
              <a:rPr dirty="0"/>
              <a:t>с</a:t>
            </a:r>
            <a:r>
              <a:rPr dirty="0" spc="-55"/>
              <a:t> </a:t>
            </a:r>
            <a:r>
              <a:rPr dirty="0"/>
              <a:t>детьми</a:t>
            </a:r>
            <a:r>
              <a:rPr dirty="0" spc="-55"/>
              <a:t> </a:t>
            </a:r>
            <a:r>
              <a:rPr dirty="0"/>
              <a:t>об</a:t>
            </a:r>
            <a:r>
              <a:rPr dirty="0" spc="-55"/>
              <a:t> </a:t>
            </a:r>
            <a:r>
              <a:rPr dirty="0" spc="-5"/>
              <a:t>опасностях </a:t>
            </a:r>
            <a:r>
              <a:rPr dirty="0" spc="-445"/>
              <a:t> </a:t>
            </a:r>
            <a:r>
              <a:rPr dirty="0" spc="-5"/>
              <a:t>Интернета,</a:t>
            </a:r>
            <a:r>
              <a:rPr dirty="0"/>
              <a:t> в </a:t>
            </a:r>
            <a:r>
              <a:rPr dirty="0" spc="-10"/>
              <a:t>том</a:t>
            </a:r>
            <a:r>
              <a:rPr dirty="0"/>
              <a:t> </a:t>
            </a:r>
            <a:r>
              <a:rPr dirty="0" spc="-5"/>
              <a:t>числе</a:t>
            </a:r>
            <a:r>
              <a:rPr dirty="0"/>
              <a:t> и</a:t>
            </a:r>
            <a:r>
              <a:rPr dirty="0" spc="-15"/>
              <a:t> </a:t>
            </a:r>
            <a:r>
              <a:rPr dirty="0"/>
              <a:t>о</a:t>
            </a:r>
            <a:r>
              <a:rPr dirty="0" spc="-5"/>
              <a:t> </a:t>
            </a:r>
            <a:r>
              <a:rPr dirty="0"/>
              <a:t>:</a:t>
            </a:r>
          </a:p>
          <a:p>
            <a:pPr lvl="1" marL="2705100" indent="-457834">
              <a:lnSpc>
                <a:spcPct val="100000"/>
              </a:lnSpc>
              <a:buSzPct val="80555"/>
              <a:buChar char="-"/>
              <a:tabLst>
                <a:tab pos="2705100" algn="l"/>
                <a:tab pos="2705735" algn="l"/>
              </a:tabLst>
            </a:pPr>
            <a:r>
              <a:rPr dirty="0" sz="1800" spc="-15">
                <a:latin typeface="Georgia"/>
                <a:cs typeface="Georgia"/>
              </a:rPr>
              <a:t>Интернет-преступники</a:t>
            </a:r>
            <a:endParaRPr sz="1800">
              <a:latin typeface="Georgia"/>
              <a:cs typeface="Georgia"/>
            </a:endParaRPr>
          </a:p>
          <a:p>
            <a:pPr lvl="1" marL="2689860" indent="-457834">
              <a:lnSpc>
                <a:spcPct val="100000"/>
              </a:lnSpc>
              <a:buSzPct val="80555"/>
              <a:buChar char="-"/>
              <a:tabLst>
                <a:tab pos="2689860" algn="l"/>
                <a:tab pos="2690495" algn="l"/>
              </a:tabLst>
            </a:pPr>
            <a:r>
              <a:rPr dirty="0" sz="1800" spc="-5">
                <a:latin typeface="Georgia"/>
                <a:cs typeface="Georgia"/>
              </a:rPr>
              <a:t>Недопустимый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контент</a:t>
            </a:r>
            <a:endParaRPr sz="1800">
              <a:latin typeface="Georgia"/>
              <a:cs typeface="Georgia"/>
            </a:endParaRPr>
          </a:p>
          <a:p>
            <a:pPr marL="1976120">
              <a:lnSpc>
                <a:spcPct val="100000"/>
              </a:lnSpc>
              <a:spcBef>
                <a:spcPts val="5"/>
              </a:spcBef>
              <a:tabLst>
                <a:tab pos="2430780" algn="l"/>
              </a:tabLst>
            </a:pPr>
            <a:r>
              <a:rPr dirty="0" sz="1450" spc="-25" b="0" i="0">
                <a:latin typeface="Georgia"/>
                <a:cs typeface="Georgia"/>
              </a:rPr>
              <a:t>-	</a:t>
            </a:r>
            <a:r>
              <a:rPr dirty="0" spc="-5" b="0" i="0">
                <a:latin typeface="Georgia"/>
                <a:cs typeface="Georgia"/>
              </a:rPr>
              <a:t>Вторжение</a:t>
            </a:r>
            <a:r>
              <a:rPr dirty="0" spc="-50" b="0" i="0">
                <a:latin typeface="Georgia"/>
                <a:cs typeface="Georgia"/>
              </a:rPr>
              <a:t> </a:t>
            </a:r>
            <a:r>
              <a:rPr dirty="0" b="0" i="0">
                <a:latin typeface="Georgia"/>
                <a:cs typeface="Georgia"/>
              </a:rPr>
              <a:t>в</a:t>
            </a:r>
            <a:r>
              <a:rPr dirty="0" spc="-45" b="0" i="0">
                <a:latin typeface="Georgia"/>
                <a:cs typeface="Georgia"/>
              </a:rPr>
              <a:t> </a:t>
            </a:r>
            <a:r>
              <a:rPr dirty="0" b="0" i="0">
                <a:latin typeface="Georgia"/>
                <a:cs typeface="Georgia"/>
              </a:rPr>
              <a:t>частную</a:t>
            </a:r>
            <a:r>
              <a:rPr dirty="0" spc="-45" b="0" i="0">
                <a:latin typeface="Georgia"/>
                <a:cs typeface="Georgia"/>
              </a:rPr>
              <a:t> </a:t>
            </a:r>
            <a:r>
              <a:rPr dirty="0" spc="-5" b="0" i="0">
                <a:latin typeface="Georgia"/>
                <a:cs typeface="Georgia"/>
              </a:rPr>
              <a:t>жизнь</a:t>
            </a:r>
            <a:endParaRPr sz="1450">
              <a:latin typeface="Georgia"/>
              <a:cs typeface="Georgia"/>
            </a:endParaRPr>
          </a:p>
          <a:p>
            <a:pPr marL="186055"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134745" marR="5080" indent="-936625">
              <a:lnSpc>
                <a:spcPct val="100000"/>
              </a:lnSpc>
            </a:pPr>
            <a:r>
              <a:rPr dirty="0" spc="-20"/>
              <a:t>2. </a:t>
            </a:r>
            <a:r>
              <a:rPr dirty="0" spc="-5"/>
              <a:t>Объясните им, как их собственное поведение </a:t>
            </a:r>
            <a:r>
              <a:rPr dirty="0" spc="-10"/>
              <a:t>может </a:t>
            </a:r>
            <a:r>
              <a:rPr dirty="0" spc="-445"/>
              <a:t> </a:t>
            </a:r>
            <a:r>
              <a:rPr dirty="0" spc="-5"/>
              <a:t>снизить</a:t>
            </a:r>
            <a:r>
              <a:rPr dirty="0" spc="-15"/>
              <a:t> </a:t>
            </a:r>
            <a:r>
              <a:rPr dirty="0"/>
              <a:t>угрозу</a:t>
            </a:r>
            <a:r>
              <a:rPr dirty="0" spc="-10"/>
              <a:t> </a:t>
            </a:r>
            <a:r>
              <a:rPr dirty="0"/>
              <a:t>и</a:t>
            </a:r>
            <a:r>
              <a:rPr dirty="0" spc="-10"/>
              <a:t> </a:t>
            </a:r>
            <a:r>
              <a:rPr dirty="0" spc="-5"/>
              <a:t>обеспечить</a:t>
            </a:r>
            <a:r>
              <a:rPr dirty="0" spc="-10"/>
              <a:t> </a:t>
            </a:r>
            <a:r>
              <a:rPr dirty="0" spc="-5"/>
              <a:t>безопасность</a:t>
            </a:r>
          </a:p>
          <a:p>
            <a:pPr marL="3074035">
              <a:lnSpc>
                <a:spcPct val="100000"/>
              </a:lnSpc>
            </a:pPr>
            <a:r>
              <a:rPr dirty="0"/>
              <a:t>в</a:t>
            </a:r>
            <a:r>
              <a:rPr dirty="0" spc="-45"/>
              <a:t> </a:t>
            </a:r>
            <a:r>
              <a:rPr dirty="0" spc="-10"/>
              <a:t>Интернете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4745" y="4154322"/>
            <a:ext cx="1857375" cy="2419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142" y="1014806"/>
            <a:ext cx="5354955" cy="1310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780">
              <a:lnSpc>
                <a:spcPct val="100400"/>
              </a:lnSpc>
              <a:spcBef>
                <a:spcPts val="95"/>
              </a:spcBef>
            </a:pPr>
            <a:r>
              <a:rPr dirty="0" sz="2800" i="1">
                <a:latin typeface="Georgia"/>
                <a:cs typeface="Georgia"/>
              </a:rPr>
              <a:t>Установите </a:t>
            </a:r>
            <a:r>
              <a:rPr dirty="0" sz="2800" spc="5" i="1">
                <a:latin typeface="Georgia"/>
                <a:cs typeface="Georgia"/>
              </a:rPr>
              <a:t>и </a:t>
            </a:r>
            <a:r>
              <a:rPr dirty="0" sz="2800" spc="-5" i="1">
                <a:latin typeface="Georgia"/>
                <a:cs typeface="Georgia"/>
              </a:rPr>
              <a:t>регулярно </a:t>
            </a:r>
            <a:r>
              <a:rPr dirty="0" sz="2800" i="1">
                <a:latin typeface="Georgia"/>
                <a:cs typeface="Georgia"/>
              </a:rPr>
              <a:t> </a:t>
            </a:r>
            <a:r>
              <a:rPr dirty="0" sz="2800" spc="-10" i="1">
                <a:latin typeface="Georgia"/>
                <a:cs typeface="Georgia"/>
              </a:rPr>
              <a:t>об</a:t>
            </a:r>
            <a:r>
              <a:rPr dirty="0" sz="2800" spc="10" i="1">
                <a:latin typeface="Georgia"/>
                <a:cs typeface="Georgia"/>
              </a:rPr>
              <a:t>н</a:t>
            </a:r>
            <a:r>
              <a:rPr dirty="0" sz="2800" spc="-10" i="1">
                <a:latin typeface="Georgia"/>
                <a:cs typeface="Georgia"/>
              </a:rPr>
              <a:t>о</a:t>
            </a:r>
            <a:r>
              <a:rPr dirty="0" sz="2800" spc="5" i="1">
                <a:latin typeface="Georgia"/>
                <a:cs typeface="Georgia"/>
              </a:rPr>
              <a:t>вляй</a:t>
            </a:r>
            <a:r>
              <a:rPr dirty="0" sz="2800" spc="-5" i="1">
                <a:latin typeface="Georgia"/>
                <a:cs typeface="Georgia"/>
              </a:rPr>
              <a:t>т</a:t>
            </a:r>
            <a:r>
              <a:rPr dirty="0" sz="2800" spc="5" i="1">
                <a:latin typeface="Georgia"/>
                <a:cs typeface="Georgia"/>
              </a:rPr>
              <a:t>е</a:t>
            </a:r>
            <a:r>
              <a:rPr dirty="0" sz="2800" spc="-190" i="1">
                <a:latin typeface="Georgia"/>
                <a:cs typeface="Georgia"/>
              </a:rPr>
              <a:t> </a:t>
            </a:r>
            <a:r>
              <a:rPr dirty="0" sz="2800" spc="-30" i="1">
                <a:latin typeface="Georgia"/>
                <a:cs typeface="Georgia"/>
              </a:rPr>
              <a:t>а</a:t>
            </a:r>
            <a:r>
              <a:rPr dirty="0" sz="2800" spc="-15" i="1">
                <a:latin typeface="Georgia"/>
                <a:cs typeface="Georgia"/>
              </a:rPr>
              <a:t>н</a:t>
            </a:r>
            <a:r>
              <a:rPr dirty="0" sz="2800" spc="10" i="1">
                <a:latin typeface="Georgia"/>
                <a:cs typeface="Georgia"/>
              </a:rPr>
              <a:t>т</a:t>
            </a:r>
            <a:r>
              <a:rPr dirty="0" sz="2800" spc="-10" i="1">
                <a:latin typeface="Georgia"/>
                <a:cs typeface="Georgia"/>
              </a:rPr>
              <a:t>и</a:t>
            </a:r>
            <a:r>
              <a:rPr dirty="0" sz="2800" spc="5" i="1">
                <a:latin typeface="Georgia"/>
                <a:cs typeface="Georgia"/>
              </a:rPr>
              <a:t>в</a:t>
            </a:r>
            <a:r>
              <a:rPr dirty="0" sz="2800" spc="-5" i="1">
                <a:latin typeface="Georgia"/>
                <a:cs typeface="Georgia"/>
              </a:rPr>
              <a:t>и</a:t>
            </a:r>
            <a:r>
              <a:rPr dirty="0" sz="2800" spc="10" i="1">
                <a:latin typeface="Georgia"/>
                <a:cs typeface="Georgia"/>
              </a:rPr>
              <a:t>р</a:t>
            </a:r>
            <a:r>
              <a:rPr dirty="0" sz="2800" spc="-30" i="1">
                <a:latin typeface="Georgia"/>
                <a:cs typeface="Georgia"/>
              </a:rPr>
              <a:t>у</a:t>
            </a:r>
            <a:r>
              <a:rPr dirty="0" sz="2800" spc="5" i="1">
                <a:latin typeface="Georgia"/>
                <a:cs typeface="Georgia"/>
              </a:rPr>
              <a:t>с</a:t>
            </a:r>
            <a:r>
              <a:rPr dirty="0" sz="2800" spc="20" i="1">
                <a:latin typeface="Georgia"/>
                <a:cs typeface="Georgia"/>
              </a:rPr>
              <a:t>н</a:t>
            </a:r>
            <a:r>
              <a:rPr dirty="0" sz="2800" spc="-10" i="1">
                <a:latin typeface="Georgia"/>
                <a:cs typeface="Georgia"/>
              </a:rPr>
              <a:t>о</a:t>
            </a:r>
            <a:r>
              <a:rPr dirty="0" sz="2800" i="1">
                <a:latin typeface="Georgia"/>
                <a:cs typeface="Georgia"/>
              </a:rPr>
              <a:t>е  </a:t>
            </a:r>
            <a:r>
              <a:rPr dirty="0" sz="2800" spc="-5" i="1">
                <a:latin typeface="Georgia"/>
                <a:cs typeface="Georgia"/>
              </a:rPr>
              <a:t>программное</a:t>
            </a:r>
            <a:r>
              <a:rPr dirty="0" sz="2800" spc="-50" i="1">
                <a:latin typeface="Georgia"/>
                <a:cs typeface="Georgia"/>
              </a:rPr>
              <a:t> </a:t>
            </a:r>
            <a:r>
              <a:rPr dirty="0" sz="2800" spc="-5" i="1">
                <a:latin typeface="Georgia"/>
                <a:cs typeface="Georgia"/>
              </a:rPr>
              <a:t>обеспечение.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75" y="3638587"/>
            <a:ext cx="3021965" cy="27142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020" y="877951"/>
            <a:ext cx="7708900" cy="331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90525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latin typeface="Georgia"/>
                <a:cs typeface="Georgia"/>
              </a:rPr>
              <a:t>Уберечь</a:t>
            </a:r>
            <a:r>
              <a:rPr dirty="0" sz="2400" spc="-7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детей</a:t>
            </a:r>
            <a:r>
              <a:rPr dirty="0" sz="2400" spc="-20" b="1" i="1">
                <a:latin typeface="Georgia"/>
                <a:cs typeface="Georgia"/>
              </a:rPr>
              <a:t> </a:t>
            </a:r>
            <a:r>
              <a:rPr dirty="0" sz="2400" spc="5" b="1" i="1">
                <a:latin typeface="Georgia"/>
                <a:cs typeface="Georgia"/>
              </a:rPr>
              <a:t>от</a:t>
            </a:r>
            <a:r>
              <a:rPr dirty="0" sz="2400" spc="-65" b="1" i="1">
                <a:latin typeface="Georgia"/>
                <a:cs typeface="Georgia"/>
              </a:rPr>
              <a:t> </a:t>
            </a:r>
            <a:r>
              <a:rPr dirty="0" sz="2400" spc="-5" b="1" i="1">
                <a:latin typeface="Georgia"/>
                <a:cs typeface="Georgia"/>
              </a:rPr>
              <a:t>опасности</a:t>
            </a:r>
            <a:r>
              <a:rPr dirty="0" sz="2400" spc="-4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в</a:t>
            </a:r>
            <a:r>
              <a:rPr dirty="0" sz="2400" spc="-55" b="1" i="1">
                <a:latin typeface="Georgia"/>
                <a:cs typeface="Georgia"/>
              </a:rPr>
              <a:t> </a:t>
            </a:r>
            <a:r>
              <a:rPr dirty="0" sz="2400" spc="-5" b="1" i="1">
                <a:latin typeface="Georgia"/>
                <a:cs typeface="Georgia"/>
              </a:rPr>
              <a:t>Интернете </a:t>
            </a:r>
            <a:r>
              <a:rPr dirty="0" sz="2400" spc="-595" b="1" i="1">
                <a:latin typeface="Georgia"/>
                <a:cs typeface="Georgia"/>
              </a:rPr>
              <a:t> </a:t>
            </a:r>
            <a:r>
              <a:rPr dirty="0" sz="2400" spc="-5" b="1" i="1">
                <a:latin typeface="Georgia"/>
                <a:cs typeface="Georgia"/>
              </a:rPr>
              <a:t>Вам помогут:</a:t>
            </a:r>
            <a:endParaRPr sz="240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dirty="0" sz="2400" spc="-5">
                <a:latin typeface="Georgia"/>
                <a:cs typeface="Georgia"/>
              </a:rPr>
              <a:t>Технические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способы</a:t>
            </a:r>
            <a:r>
              <a:rPr dirty="0" sz="2400" spc="2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(</a:t>
            </a:r>
            <a:r>
              <a:rPr dirty="0" sz="2400" spc="-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интернет-фильтры)</a:t>
            </a:r>
            <a:endParaRPr sz="2400">
              <a:latin typeface="Georgia"/>
              <a:cs typeface="Georgia"/>
            </a:endParaRPr>
          </a:p>
          <a:p>
            <a:pPr marL="356870" marR="808355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7505" algn="l"/>
              </a:tabLst>
            </a:pPr>
            <a:r>
              <a:rPr dirty="0" sz="2400" spc="-5">
                <a:latin typeface="Georgia"/>
                <a:cs typeface="Georgia"/>
              </a:rPr>
              <a:t>Использование</a:t>
            </a:r>
            <a:r>
              <a:rPr dirty="0" sz="2400" spc="-11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специализированных</a:t>
            </a:r>
            <a:r>
              <a:rPr dirty="0" sz="2400" spc="-8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детских </a:t>
            </a:r>
            <a:r>
              <a:rPr dirty="0" sz="2400" spc="-56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порталов.</a:t>
            </a:r>
            <a:endParaRPr sz="240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dirty="0" sz="2400" spc="-5">
                <a:latin typeface="Georgia"/>
                <a:cs typeface="Georgia"/>
              </a:rPr>
              <a:t>Сформированная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вместе</a:t>
            </a:r>
            <a:r>
              <a:rPr dirty="0" sz="2400" spc="-7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с</a:t>
            </a:r>
            <a:r>
              <a:rPr dirty="0" sz="2400" spc="-5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ребёнком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папка</a:t>
            </a:r>
            <a:endParaRPr sz="2400">
              <a:latin typeface="Georgia"/>
              <a:cs typeface="Georgia"/>
            </a:endParaRPr>
          </a:p>
          <a:p>
            <a:pPr marL="356870" marR="5080">
              <a:lnSpc>
                <a:spcPts val="2860"/>
              </a:lnSpc>
              <a:spcBef>
                <a:spcPts val="110"/>
              </a:spcBef>
            </a:pPr>
            <a:r>
              <a:rPr dirty="0" sz="2400" spc="-5">
                <a:latin typeface="Georgia"/>
                <a:cs typeface="Georgia"/>
              </a:rPr>
              <a:t>«Избранное»,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т.е.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только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те</a:t>
            </a:r>
            <a:r>
              <a:rPr dirty="0" sz="2400" spc="-7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сайты </a:t>
            </a:r>
            <a:r>
              <a:rPr dirty="0" sz="2400" spc="-5">
                <a:latin typeface="Georgia"/>
                <a:cs typeface="Georgia"/>
              </a:rPr>
              <a:t>которые</a:t>
            </a:r>
            <a:r>
              <a:rPr dirty="0" sz="2400" spc="-1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ребёнок </a:t>
            </a:r>
            <a:r>
              <a:rPr dirty="0" sz="2400" spc="-56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может </a:t>
            </a:r>
            <a:r>
              <a:rPr dirty="0" sz="2400" spc="-10">
                <a:latin typeface="Georgia"/>
                <a:cs typeface="Georgia"/>
              </a:rPr>
              <a:t>посещать.</a:t>
            </a:r>
            <a:endParaRPr sz="2400">
              <a:latin typeface="Georgia"/>
              <a:cs typeface="Georgia"/>
            </a:endParaRPr>
          </a:p>
          <a:p>
            <a:pPr marL="356870" indent="-344805">
              <a:lnSpc>
                <a:spcPts val="2785"/>
              </a:lnSpc>
              <a:buAutoNum type="arabicPeriod" startAt="4"/>
              <a:tabLst>
                <a:tab pos="357505" algn="l"/>
              </a:tabLst>
            </a:pPr>
            <a:r>
              <a:rPr dirty="0" sz="2400" spc="-5">
                <a:latin typeface="Georgia"/>
                <a:cs typeface="Georgia"/>
              </a:rPr>
              <a:t>Развитие</a:t>
            </a:r>
            <a:r>
              <a:rPr dirty="0" sz="2400" spc="-5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в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ребёнке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критического</a:t>
            </a:r>
            <a:r>
              <a:rPr dirty="0" sz="240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мышления.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620" y="4351654"/>
            <a:ext cx="24003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64" y="1704213"/>
            <a:ext cx="4375785" cy="376427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356870">
              <a:lnSpc>
                <a:spcPct val="90600"/>
              </a:lnSpc>
              <a:spcBef>
                <a:spcPts val="300"/>
              </a:spcBef>
            </a:pPr>
            <a:r>
              <a:rPr dirty="0" sz="1800" b="1" i="1">
                <a:latin typeface="Georgia"/>
                <a:cs typeface="Georgia"/>
              </a:rPr>
              <a:t>Для того, </a:t>
            </a:r>
            <a:r>
              <a:rPr dirty="0" sz="1800" spc="-5" b="1" i="1">
                <a:latin typeface="Georgia"/>
                <a:cs typeface="Georgia"/>
              </a:rPr>
              <a:t>чтобы</a:t>
            </a:r>
            <a:r>
              <a:rPr dirty="0" sz="180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ребенок </a:t>
            </a:r>
            <a:r>
              <a:rPr dirty="0" sz="1800" b="1" i="1">
                <a:latin typeface="Georgia"/>
                <a:cs typeface="Georgia"/>
              </a:rPr>
              <a:t>рос и </a:t>
            </a:r>
            <a:r>
              <a:rPr dirty="0" sz="1800" spc="-45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развивался </a:t>
            </a:r>
            <a:r>
              <a:rPr dirty="0" sz="1800" spc="-5" b="1" i="1">
                <a:latin typeface="Georgia"/>
                <a:cs typeface="Georgia"/>
              </a:rPr>
              <a:t>полноценно, </a:t>
            </a:r>
            <a:r>
              <a:rPr dirty="0" sz="1800" spc="-15" b="1" i="1">
                <a:latin typeface="Georgia"/>
                <a:cs typeface="Georgia"/>
              </a:rPr>
              <a:t>ему 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просто </a:t>
            </a:r>
            <a:r>
              <a:rPr dirty="0" sz="1800" spc="-5" b="1" i="1">
                <a:latin typeface="Georgia"/>
                <a:cs typeface="Georgia"/>
              </a:rPr>
              <a:t>необходимо</a:t>
            </a:r>
            <a:r>
              <a:rPr dirty="0" sz="1800" spc="20" b="1" i="1">
                <a:latin typeface="Georgia"/>
                <a:cs typeface="Georgia"/>
              </a:rPr>
              <a:t> </a:t>
            </a:r>
            <a:r>
              <a:rPr dirty="0" sz="1800" spc="-20" b="1" i="1">
                <a:latin typeface="Georgia"/>
                <a:cs typeface="Georgia"/>
              </a:rPr>
              <a:t>не</a:t>
            </a:r>
            <a:endParaRPr sz="1800">
              <a:latin typeface="Georgia"/>
              <a:cs typeface="Georgia"/>
            </a:endParaRPr>
          </a:p>
          <a:p>
            <a:pPr algn="just" marL="12700" marR="103505">
              <a:lnSpc>
                <a:spcPct val="90000"/>
              </a:lnSpc>
              <a:spcBef>
                <a:spcPts val="25"/>
              </a:spcBef>
            </a:pPr>
            <a:r>
              <a:rPr dirty="0" sz="1800" spc="-5" b="1" i="1">
                <a:latin typeface="Georgia"/>
                <a:cs typeface="Georgia"/>
              </a:rPr>
              <a:t>просиживать </a:t>
            </a:r>
            <a:r>
              <a:rPr dirty="0" sz="1800" b="1" i="1">
                <a:latin typeface="Georgia"/>
                <a:cs typeface="Georgia"/>
              </a:rPr>
              <a:t>часами </a:t>
            </a:r>
            <a:r>
              <a:rPr dirty="0" sz="1800" spc="-10" b="1" i="1">
                <a:latin typeface="Georgia"/>
                <a:cs typeface="Georgia"/>
              </a:rPr>
              <a:t>за </a:t>
            </a:r>
            <a:r>
              <a:rPr dirty="0" sz="1800" spc="-5" b="1" i="1">
                <a:latin typeface="Georgia"/>
                <a:cs typeface="Georgia"/>
              </a:rPr>
              <a:t>экраном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монитора, </a:t>
            </a:r>
            <a:r>
              <a:rPr dirty="0" sz="1800" spc="-5" b="1" i="1">
                <a:latin typeface="Georgia"/>
                <a:cs typeface="Georgia"/>
              </a:rPr>
              <a:t>играя </a:t>
            </a:r>
            <a:r>
              <a:rPr dirty="0" sz="1800" b="1" i="1">
                <a:latin typeface="Georgia"/>
                <a:cs typeface="Georgia"/>
              </a:rPr>
              <a:t>в </a:t>
            </a:r>
            <a:r>
              <a:rPr dirty="0" sz="1800" spc="-5" b="1" i="1">
                <a:latin typeface="Georgia"/>
                <a:cs typeface="Georgia"/>
              </a:rPr>
              <a:t>виртуальные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игры</a:t>
            </a:r>
            <a:r>
              <a:rPr dirty="0" sz="1800" spc="17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или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переписываясь</a:t>
            </a:r>
            <a:r>
              <a:rPr dirty="0" sz="1800" spc="-5" b="1" i="1">
                <a:latin typeface="Georgia"/>
                <a:cs typeface="Georgia"/>
              </a:rPr>
              <a:t> со</a:t>
            </a:r>
            <a:endParaRPr sz="1800">
              <a:latin typeface="Georgia"/>
              <a:cs typeface="Georgia"/>
            </a:endParaRPr>
          </a:p>
          <a:p>
            <a:pPr marL="12700" marR="19050">
              <a:lnSpc>
                <a:spcPts val="1950"/>
              </a:lnSpc>
              <a:spcBef>
                <a:spcPts val="25"/>
              </a:spcBef>
            </a:pPr>
            <a:r>
              <a:rPr dirty="0" sz="1800" b="1" i="1">
                <a:latin typeface="Georgia"/>
                <a:cs typeface="Georgia"/>
              </a:rPr>
              <a:t>своими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друзьями,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а</a:t>
            </a:r>
            <a:r>
              <a:rPr dirty="0" sz="1800" spc="-3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бегать</a:t>
            </a:r>
            <a:r>
              <a:rPr dirty="0" sz="1800" spc="-4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с</a:t>
            </a:r>
            <a:r>
              <a:rPr dirty="0" sz="1800" spc="-4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ними </a:t>
            </a:r>
            <a:r>
              <a:rPr dirty="0" sz="1800" spc="-440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по</a:t>
            </a:r>
            <a:r>
              <a:rPr dirty="0" sz="1800" spc="-5" b="1" i="1">
                <a:latin typeface="Georgia"/>
                <a:cs typeface="Georgia"/>
              </a:rPr>
              <a:t> улице,</a:t>
            </a:r>
            <a:r>
              <a:rPr dirty="0" sz="180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гонять мяч, ходить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в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800"/>
              </a:lnSpc>
            </a:pPr>
            <a:r>
              <a:rPr dirty="0" sz="1800" spc="-5" b="1" i="1">
                <a:latin typeface="Georgia"/>
                <a:cs typeface="Georgia"/>
              </a:rPr>
              <a:t>гости,</a:t>
            </a:r>
            <a:r>
              <a:rPr dirty="0" sz="1800" spc="-5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выезжать</a:t>
            </a:r>
            <a:r>
              <a:rPr dirty="0" sz="1800" spc="-8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на</a:t>
            </a:r>
            <a:r>
              <a:rPr dirty="0" sz="1800" spc="-4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природу</a:t>
            </a:r>
            <a:r>
              <a:rPr dirty="0" sz="1800" spc="-5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935"/>
              </a:lnSpc>
            </a:pPr>
            <a:r>
              <a:rPr dirty="0" sz="1800" spc="-15" b="1" i="1">
                <a:latin typeface="Georgia"/>
                <a:cs typeface="Georgia"/>
              </a:rPr>
              <a:t>т.д.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945"/>
              </a:lnSpc>
            </a:pPr>
            <a:r>
              <a:rPr dirty="0" sz="1800" b="1" i="1">
                <a:latin typeface="Georgia"/>
                <a:cs typeface="Georgia"/>
              </a:rPr>
              <a:t>Ведь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ничто</a:t>
            </a:r>
            <a:r>
              <a:rPr dirty="0" sz="1800" spc="20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не</a:t>
            </a:r>
            <a:r>
              <a:rPr dirty="0" sz="1800" spc="-2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может</a:t>
            </a:r>
            <a:r>
              <a:rPr dirty="0" sz="1800" spc="-10" b="1" i="1">
                <a:latin typeface="Georgia"/>
                <a:cs typeface="Georgia"/>
              </a:rPr>
              <a:t> заменить</a:t>
            </a:r>
            <a:endParaRPr sz="1800">
              <a:latin typeface="Georgia"/>
              <a:cs typeface="Georgia"/>
            </a:endParaRPr>
          </a:p>
          <a:p>
            <a:pPr marL="12700" marR="323850">
              <a:lnSpc>
                <a:spcPts val="1950"/>
              </a:lnSpc>
              <a:spcBef>
                <a:spcPts val="145"/>
              </a:spcBef>
            </a:pPr>
            <a:r>
              <a:rPr dirty="0" sz="1800" spc="-5" b="1" i="1">
                <a:latin typeface="Georgia"/>
                <a:cs typeface="Georgia"/>
              </a:rPr>
              <a:t>«живого» общения </a:t>
            </a:r>
            <a:r>
              <a:rPr dirty="0" sz="1800" b="1" i="1">
                <a:latin typeface="Georgia"/>
                <a:cs typeface="Georgia"/>
              </a:rPr>
              <a:t>с </a:t>
            </a:r>
            <a:r>
              <a:rPr dirty="0" sz="1800" spc="-5" b="1" i="1">
                <a:latin typeface="Georgia"/>
                <a:cs typeface="Georgia"/>
              </a:rPr>
              <a:t>человеком, </a:t>
            </a:r>
            <a:r>
              <a:rPr dirty="0" sz="1800" spc="-44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когда видишь</a:t>
            </a:r>
            <a:r>
              <a:rPr dirty="0" sz="1800" spc="-10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реакцию</a:t>
            </a:r>
            <a:r>
              <a:rPr dirty="0" sz="1800" spc="-15" b="1" i="1">
                <a:latin typeface="Georgia"/>
                <a:cs typeface="Georgia"/>
              </a:rPr>
              <a:t> </a:t>
            </a:r>
            <a:r>
              <a:rPr dirty="0" sz="1800" spc="-10" b="1" i="1">
                <a:latin typeface="Georgia"/>
                <a:cs typeface="Georgia"/>
              </a:rPr>
              <a:t>на</a:t>
            </a:r>
            <a:r>
              <a:rPr dirty="0" sz="1800" b="1" i="1">
                <a:latin typeface="Georgia"/>
                <a:cs typeface="Georgia"/>
              </a:rPr>
              <a:t> твои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800"/>
              </a:lnSpc>
            </a:pPr>
            <a:r>
              <a:rPr dirty="0" sz="1800" spc="-5" b="1" i="1">
                <a:latin typeface="Georgia"/>
                <a:cs typeface="Georgia"/>
              </a:rPr>
              <a:t>слова,</a:t>
            </a:r>
            <a:r>
              <a:rPr dirty="0" sz="1800" spc="-2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слышишь</a:t>
            </a:r>
            <a:r>
              <a:rPr dirty="0" sz="1800" spc="-5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смех</a:t>
            </a:r>
            <a:r>
              <a:rPr dirty="0" sz="1800" spc="-55" b="1" i="1">
                <a:latin typeface="Georgia"/>
                <a:cs typeface="Georgia"/>
              </a:rPr>
              <a:t> </a:t>
            </a:r>
            <a:r>
              <a:rPr dirty="0" sz="1800" b="1" i="1">
                <a:latin typeface="Georgia"/>
                <a:cs typeface="Georgia"/>
              </a:rPr>
              <a:t>и</a:t>
            </a:r>
            <a:r>
              <a:rPr dirty="0" sz="1800" spc="-6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ощущаешь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050"/>
              </a:lnSpc>
            </a:pPr>
            <a:r>
              <a:rPr dirty="0" sz="1800" b="1" i="1">
                <a:latin typeface="Georgia"/>
                <a:cs typeface="Georgia"/>
              </a:rPr>
              <a:t>его</a:t>
            </a:r>
            <a:r>
              <a:rPr dirty="0" sz="1800" spc="-35" b="1" i="1">
                <a:latin typeface="Georgia"/>
                <a:cs typeface="Georgia"/>
              </a:rPr>
              <a:t> </a:t>
            </a:r>
            <a:r>
              <a:rPr dirty="0" sz="1800" spc="-5" b="1" i="1">
                <a:latin typeface="Georgia"/>
                <a:cs typeface="Georgia"/>
              </a:rPr>
              <a:t>тепло!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1745" y="1854923"/>
            <a:ext cx="3334385" cy="3809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2023-12-14T04:12:26Z</dcterms:created>
  <dcterms:modified xsi:type="dcterms:W3CDTF">2023-12-14T04:12:26Z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2023-12-14T00:00:00Z</vt:filetime>
  </property>
</Properties>
</file>